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37"/>
  </p:notesMasterIdLst>
  <p:sldIdLst>
    <p:sldId id="256" r:id="rId5"/>
    <p:sldId id="308" r:id="rId6"/>
    <p:sldId id="270" r:id="rId7"/>
    <p:sldId id="293" r:id="rId8"/>
    <p:sldId id="289" r:id="rId9"/>
    <p:sldId id="290" r:id="rId10"/>
    <p:sldId id="291" r:id="rId11"/>
    <p:sldId id="272" r:id="rId12"/>
    <p:sldId id="292" r:id="rId13"/>
    <p:sldId id="273" r:id="rId14"/>
    <p:sldId id="274" r:id="rId15"/>
    <p:sldId id="275" r:id="rId16"/>
    <p:sldId id="276" r:id="rId17"/>
    <p:sldId id="277" r:id="rId18"/>
    <p:sldId id="278" r:id="rId19"/>
    <p:sldId id="279" r:id="rId20"/>
    <p:sldId id="280" r:id="rId21"/>
    <p:sldId id="301" r:id="rId22"/>
    <p:sldId id="302" r:id="rId23"/>
    <p:sldId id="303" r:id="rId24"/>
    <p:sldId id="304" r:id="rId25"/>
    <p:sldId id="305" r:id="rId26"/>
    <p:sldId id="306" r:id="rId27"/>
    <p:sldId id="307" r:id="rId28"/>
    <p:sldId id="300" r:id="rId29"/>
    <p:sldId id="294" r:id="rId30"/>
    <p:sldId id="295" r:id="rId31"/>
    <p:sldId id="296" r:id="rId32"/>
    <p:sldId id="297" r:id="rId33"/>
    <p:sldId id="298" r:id="rId34"/>
    <p:sldId id="309"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43F599CE-8370-487D-8C6E-C67C2697393F}" type="presOf" srcId="{F9557509-5BC1-4E4A-96D8-803B7A4F2E6B}" destId="{E8D7E571-1B69-4553-931B-9C71F837AFF1}" srcOrd="0" destOrd="0" presId="urn:microsoft.com/office/officeart/2005/8/layout/chart3"/>
    <dgm:cxn modelId="{763113E7-BEA0-4003-8A33-0EF2CBC5AD31}" type="presOf" srcId="{CBC0E0F5-938D-46D3-A268-FB6EAAA84864}" destId="{A1C5005E-0DC7-47FF-A7F7-38A46AED8C0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958B9DD-ED10-42C2-A2D3-A9F8F3746436}" type="presOf" srcId="{1332526E-A2A5-4ABF-83EE-856915AEA525}" destId="{0E3B1684-5843-48CC-8EE5-1003A7CD23A2}"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2B99178A-8212-4C94-BBCB-C6289518E25C}" type="presOf" srcId="{A8793DB5-CD17-44B6-B3EE-C361D941EE5B}" destId="{70FF1515-2BB5-4F57-AF7D-2FB03F0C9FEE}" srcOrd="0" destOrd="0" presId="urn:microsoft.com/office/officeart/2005/8/layout/chart3"/>
    <dgm:cxn modelId="{873CCCEA-7A31-4D41-BEF2-F83567BA7963}" type="presOf" srcId="{1332526E-A2A5-4ABF-83EE-856915AEA525}" destId="{BE544001-B459-4917-9771-2E188FEA5DF6}" srcOrd="0" destOrd="0" presId="urn:microsoft.com/office/officeart/2005/8/layout/chart3"/>
    <dgm:cxn modelId="{592227CC-26D8-4790-9D63-A99AC5855C54}" type="presOf" srcId="{31450FA7-78DF-4C10-8DDC-FC7AE70E22B7}" destId="{177E0B9A-BEDE-45F4-B3C0-2AFA2B06C85E}" srcOrd="1" destOrd="0" presId="urn:microsoft.com/office/officeart/2005/8/layout/chart3"/>
    <dgm:cxn modelId="{78489F6F-DCD1-468E-8C7B-22381EE41A30}" type="presOf" srcId="{4ED783A4-12AC-4EA1-9ADA-2D6ED031B3CF}" destId="{96A2ABAB-D0C6-4681-AE89-C571B45A61E2}"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9811E95-1332-43AC-BD7E-5CC1752B0B7F}" type="presOf" srcId="{4ED783A4-12AC-4EA1-9ADA-2D6ED031B3CF}" destId="{CB464710-BD87-4006-A435-1F1F4FD3DAA8}" srcOrd="1" destOrd="0" presId="urn:microsoft.com/office/officeart/2005/8/layout/chart3"/>
    <dgm:cxn modelId="{CF5644E6-E80E-44C4-8613-3294AE4943B0}" type="presOf" srcId="{CBC0E0F5-938D-46D3-A268-FB6EAAA84864}" destId="{D8A27DA7-C8B5-4804-8A27-23E18449662B}"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1F0DA45-7672-411A-95DF-0FE5B7BA11F3}" type="presOf" srcId="{82C3D154-9931-40BB-8E1F-08234A5BCF9B}" destId="{407EF6B5-974D-4F77-A2C4-293FD72EBE79}" srcOrd="0" destOrd="0" presId="urn:microsoft.com/office/officeart/2005/8/layout/chart3"/>
    <dgm:cxn modelId="{E98704A1-DB34-4950-B70D-7C568A84006E}" type="presOf" srcId="{31450FA7-78DF-4C10-8DDC-FC7AE70E22B7}" destId="{A6D4CCA4-C53C-4F05-BA39-AB62D4D49967}" srcOrd="0" destOrd="0" presId="urn:microsoft.com/office/officeart/2005/8/layout/chart3"/>
    <dgm:cxn modelId="{1DF3A056-06A9-422E-8E29-9E8A0E00F9D2}" type="presOf" srcId="{82C3D154-9931-40BB-8E1F-08234A5BCF9B}" destId="{52D7CA66-9C3E-496F-9AD1-90177EB6AA2F}" srcOrd="1" destOrd="0" presId="urn:microsoft.com/office/officeart/2005/8/layout/chart3"/>
    <dgm:cxn modelId="{367CCBD4-13FA-4F92-A50E-81FB2922E327}" type="presOf" srcId="{A8793DB5-CD17-44B6-B3EE-C361D941EE5B}" destId="{1924E8FF-9FB7-4724-8466-EB40D4973D25}" srcOrd="1" destOrd="0" presId="urn:microsoft.com/office/officeart/2005/8/layout/chart3"/>
    <dgm:cxn modelId="{8DDCDB0D-5DB9-4775-A599-E4785E17AF0E}" type="presParOf" srcId="{E8D7E571-1B69-4553-931B-9C71F837AFF1}" destId="{A6D4CCA4-C53C-4F05-BA39-AB62D4D49967}" srcOrd="0" destOrd="0" presId="urn:microsoft.com/office/officeart/2005/8/layout/chart3"/>
    <dgm:cxn modelId="{AD0021B9-8A54-4F16-97E0-204D9B8357DC}" type="presParOf" srcId="{E8D7E571-1B69-4553-931B-9C71F837AFF1}" destId="{177E0B9A-BEDE-45F4-B3C0-2AFA2B06C85E}" srcOrd="1" destOrd="0" presId="urn:microsoft.com/office/officeart/2005/8/layout/chart3"/>
    <dgm:cxn modelId="{964DAA76-B45A-4923-95FE-68BA05E9ADA2}" type="presParOf" srcId="{E8D7E571-1B69-4553-931B-9C71F837AFF1}" destId="{D8A27DA7-C8B5-4804-8A27-23E18449662B}" srcOrd="2" destOrd="0" presId="urn:microsoft.com/office/officeart/2005/8/layout/chart3"/>
    <dgm:cxn modelId="{1D3BB198-32EC-47AD-8B90-AA14B44FE639}" type="presParOf" srcId="{E8D7E571-1B69-4553-931B-9C71F837AFF1}" destId="{A1C5005E-0DC7-47FF-A7F7-38A46AED8C08}" srcOrd="3" destOrd="0" presId="urn:microsoft.com/office/officeart/2005/8/layout/chart3"/>
    <dgm:cxn modelId="{353F3AA8-CFE1-4180-8A1F-606390FD81C9}" type="presParOf" srcId="{E8D7E571-1B69-4553-931B-9C71F837AFF1}" destId="{BE544001-B459-4917-9771-2E188FEA5DF6}" srcOrd="4" destOrd="0" presId="urn:microsoft.com/office/officeart/2005/8/layout/chart3"/>
    <dgm:cxn modelId="{0015BEB8-282B-4B6A-B1B4-125480E59041}" type="presParOf" srcId="{E8D7E571-1B69-4553-931B-9C71F837AFF1}" destId="{0E3B1684-5843-48CC-8EE5-1003A7CD23A2}" srcOrd="5" destOrd="0" presId="urn:microsoft.com/office/officeart/2005/8/layout/chart3"/>
    <dgm:cxn modelId="{DDDEE7E5-4997-4A0C-88E7-9E51B52571D5}" type="presParOf" srcId="{E8D7E571-1B69-4553-931B-9C71F837AFF1}" destId="{96A2ABAB-D0C6-4681-AE89-C571B45A61E2}" srcOrd="6" destOrd="0" presId="urn:microsoft.com/office/officeart/2005/8/layout/chart3"/>
    <dgm:cxn modelId="{0EE61DF3-2B3A-4BBD-983E-2DF967228A67}" type="presParOf" srcId="{E8D7E571-1B69-4553-931B-9C71F837AFF1}" destId="{CB464710-BD87-4006-A435-1F1F4FD3DAA8}" srcOrd="7" destOrd="0" presId="urn:microsoft.com/office/officeart/2005/8/layout/chart3"/>
    <dgm:cxn modelId="{89B36B0A-BF51-4BD0-998A-DF4F29198EFC}" type="presParOf" srcId="{E8D7E571-1B69-4553-931B-9C71F837AFF1}" destId="{70FF1515-2BB5-4F57-AF7D-2FB03F0C9FEE}" srcOrd="8" destOrd="0" presId="urn:microsoft.com/office/officeart/2005/8/layout/chart3"/>
    <dgm:cxn modelId="{309E9F54-6B66-427F-9CF9-33693C90C664}" type="presParOf" srcId="{E8D7E571-1B69-4553-931B-9C71F837AFF1}" destId="{1924E8FF-9FB7-4724-8466-EB40D4973D25}" srcOrd="9" destOrd="0" presId="urn:microsoft.com/office/officeart/2005/8/layout/chart3"/>
    <dgm:cxn modelId="{E62DDBD8-1A51-4BB8-A82A-F761A3640633}" type="presParOf" srcId="{E8D7E571-1B69-4553-931B-9C71F837AFF1}" destId="{407EF6B5-974D-4F77-A2C4-293FD72EBE79}" srcOrd="10" destOrd="0" presId="urn:microsoft.com/office/officeart/2005/8/layout/chart3"/>
    <dgm:cxn modelId="{D69D562D-F502-4FEA-BC75-71F0D1E14EF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F4B683E1-35EE-47B8-9FAB-12275B51B02B}" type="presOf" srcId="{1332526E-A2A5-4ABF-83EE-856915AEA525}" destId="{0E3B1684-5843-48CC-8EE5-1003A7CD23A2}" srcOrd="1" destOrd="0" presId="urn:microsoft.com/office/officeart/2005/8/layout/chart3"/>
    <dgm:cxn modelId="{CD044869-85F2-4024-B857-4EEEAD04DF91}" type="presOf" srcId="{1332526E-A2A5-4ABF-83EE-856915AEA525}" destId="{BE544001-B459-4917-9771-2E188FEA5DF6}"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4E5B0E12-BF82-4952-9356-9897D48C1305}" type="presOf" srcId="{4ED783A4-12AC-4EA1-9ADA-2D6ED031B3CF}" destId="{CB464710-BD87-4006-A435-1F1F4FD3DAA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47177200-266D-4718-BCCF-4A8274E032CF}" type="presOf" srcId="{A8793DB5-CD17-44B6-B3EE-C361D941EE5B}" destId="{70FF1515-2BB5-4F57-AF7D-2FB03F0C9FEE}" srcOrd="0" destOrd="0" presId="urn:microsoft.com/office/officeart/2005/8/layout/chart3"/>
    <dgm:cxn modelId="{9F457102-569D-407C-9555-F555E66D158F}" type="presOf" srcId="{CBC0E0F5-938D-46D3-A268-FB6EAAA84864}" destId="{D8A27DA7-C8B5-4804-8A27-23E18449662B}" srcOrd="0" destOrd="0" presId="urn:microsoft.com/office/officeart/2005/8/layout/chart3"/>
    <dgm:cxn modelId="{679224A2-03A5-4D76-8AF3-1CB186C0DD04}" type="presOf" srcId="{82C3D154-9931-40BB-8E1F-08234A5BCF9B}" destId="{52D7CA66-9C3E-496F-9AD1-90177EB6AA2F}" srcOrd="1" destOrd="0" presId="urn:microsoft.com/office/officeart/2005/8/layout/chart3"/>
    <dgm:cxn modelId="{867800AA-4162-45A0-83A9-0534CD108B0A}" type="presOf" srcId="{4ED783A4-12AC-4EA1-9ADA-2D6ED031B3CF}" destId="{96A2ABAB-D0C6-4681-AE89-C571B45A61E2}"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FC72B67F-C288-44F5-A04D-1CCD43FDFD96}" type="presOf" srcId="{82C3D154-9931-40BB-8E1F-08234A5BCF9B}" destId="{407EF6B5-974D-4F77-A2C4-293FD72EBE79}" srcOrd="0" destOrd="0" presId="urn:microsoft.com/office/officeart/2005/8/layout/chart3"/>
    <dgm:cxn modelId="{D423A992-83C7-4B14-8E40-B5D784A8F590}"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5A292AA2-FF54-4FD5-8C6E-5094D26C7DD7}" type="presOf" srcId="{31450FA7-78DF-4C10-8DDC-FC7AE70E22B7}" destId="{177E0B9A-BEDE-45F4-B3C0-2AFA2B06C85E}" srcOrd="1" destOrd="0" presId="urn:microsoft.com/office/officeart/2005/8/layout/chart3"/>
    <dgm:cxn modelId="{80555000-FE64-448F-BC97-9B8C554C1974}" type="presOf" srcId="{CBC0E0F5-938D-46D3-A268-FB6EAAA84864}" destId="{A1C5005E-0DC7-47FF-A7F7-38A46AED8C08}" srcOrd="1" destOrd="0" presId="urn:microsoft.com/office/officeart/2005/8/layout/chart3"/>
    <dgm:cxn modelId="{6584E92C-5140-49F4-88CD-84A1FEEB57E5}" type="presOf" srcId="{A8793DB5-CD17-44B6-B3EE-C361D941EE5B}" destId="{1924E8FF-9FB7-4724-8466-EB40D4973D25}" srcOrd="1"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558A2793-87FC-4BA1-9220-E6709732DB27}" type="presOf" srcId="{F9557509-5BC1-4E4A-96D8-803B7A4F2E6B}" destId="{E8D7E571-1B69-4553-931B-9C71F837AFF1}"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62DC4F1B-7419-4C7D-A570-74F33BFE1E11}" type="presParOf" srcId="{E8D7E571-1B69-4553-931B-9C71F837AFF1}" destId="{A6D4CCA4-C53C-4F05-BA39-AB62D4D49967}" srcOrd="0" destOrd="0" presId="urn:microsoft.com/office/officeart/2005/8/layout/chart3"/>
    <dgm:cxn modelId="{0DE99115-4BB4-4BBE-B881-F83C01310C05}" type="presParOf" srcId="{E8D7E571-1B69-4553-931B-9C71F837AFF1}" destId="{177E0B9A-BEDE-45F4-B3C0-2AFA2B06C85E}" srcOrd="1" destOrd="0" presId="urn:microsoft.com/office/officeart/2005/8/layout/chart3"/>
    <dgm:cxn modelId="{D3C7F493-EE23-4260-BFA3-01709F1A6CDF}" type="presParOf" srcId="{E8D7E571-1B69-4553-931B-9C71F837AFF1}" destId="{D8A27DA7-C8B5-4804-8A27-23E18449662B}" srcOrd="2" destOrd="0" presId="urn:microsoft.com/office/officeart/2005/8/layout/chart3"/>
    <dgm:cxn modelId="{CD59102B-8825-4133-A5BB-F9EA29A42E1E}" type="presParOf" srcId="{E8D7E571-1B69-4553-931B-9C71F837AFF1}" destId="{A1C5005E-0DC7-47FF-A7F7-38A46AED8C08}" srcOrd="3" destOrd="0" presId="urn:microsoft.com/office/officeart/2005/8/layout/chart3"/>
    <dgm:cxn modelId="{DC7EBA10-A099-46F4-9628-B1AD58FEBB17}" type="presParOf" srcId="{E8D7E571-1B69-4553-931B-9C71F837AFF1}" destId="{BE544001-B459-4917-9771-2E188FEA5DF6}" srcOrd="4" destOrd="0" presId="urn:microsoft.com/office/officeart/2005/8/layout/chart3"/>
    <dgm:cxn modelId="{E78977EE-5021-4EAF-8D22-88C90313ED13}" type="presParOf" srcId="{E8D7E571-1B69-4553-931B-9C71F837AFF1}" destId="{0E3B1684-5843-48CC-8EE5-1003A7CD23A2}" srcOrd="5" destOrd="0" presId="urn:microsoft.com/office/officeart/2005/8/layout/chart3"/>
    <dgm:cxn modelId="{38A6AB8D-817A-4030-A7AE-87FCB95F8846}" type="presParOf" srcId="{E8D7E571-1B69-4553-931B-9C71F837AFF1}" destId="{96A2ABAB-D0C6-4681-AE89-C571B45A61E2}" srcOrd="6" destOrd="0" presId="urn:microsoft.com/office/officeart/2005/8/layout/chart3"/>
    <dgm:cxn modelId="{8B3817B4-1453-4D4B-8884-0CC0D4E472A5}" type="presParOf" srcId="{E8D7E571-1B69-4553-931B-9C71F837AFF1}" destId="{CB464710-BD87-4006-A435-1F1F4FD3DAA8}" srcOrd="7" destOrd="0" presId="urn:microsoft.com/office/officeart/2005/8/layout/chart3"/>
    <dgm:cxn modelId="{5843DB5A-56C5-4987-AE8C-45EE442140D2}" type="presParOf" srcId="{E8D7E571-1B69-4553-931B-9C71F837AFF1}" destId="{70FF1515-2BB5-4F57-AF7D-2FB03F0C9FEE}" srcOrd="8" destOrd="0" presId="urn:microsoft.com/office/officeart/2005/8/layout/chart3"/>
    <dgm:cxn modelId="{2C0D23A4-C96D-4A60-A552-10514D0747E2}" type="presParOf" srcId="{E8D7E571-1B69-4553-931B-9C71F837AFF1}" destId="{1924E8FF-9FB7-4724-8466-EB40D4973D25}" srcOrd="9" destOrd="0" presId="urn:microsoft.com/office/officeart/2005/8/layout/chart3"/>
    <dgm:cxn modelId="{46D0B1E6-5DA8-429A-A792-6A1EC6230F62}" type="presParOf" srcId="{E8D7E571-1B69-4553-931B-9C71F837AFF1}" destId="{407EF6B5-974D-4F77-A2C4-293FD72EBE79}" srcOrd="10" destOrd="0" presId="urn:microsoft.com/office/officeart/2005/8/layout/chart3"/>
    <dgm:cxn modelId="{C78CDFA0-4EC8-4901-AD8C-E29E2FA407E2}"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D2B2533D-2F26-487B-A8E5-80B0DB8401FB}" type="presOf" srcId="{F4AE8AA5-F705-4166-848A-9E4BA400ABDD}" destId="{4F785A82-E725-4FD1-A689-04E710988D3C}" srcOrd="0" destOrd="0" presId="urn:microsoft.com/office/officeart/2009/layout/CircleArrowProcess"/>
    <dgm:cxn modelId="{D39E9E58-920D-44F0-9F4B-06FB26CEA2F7}" srcId="{9BFFA9BD-9800-4B16-8D03-AD80A0D6BB98}" destId="{F4AE8AA5-F705-4166-848A-9E4BA400ABDD}" srcOrd="1" destOrd="0" parTransId="{C322A957-5381-4316-9FC8-FD3F4B4AA9B0}" sibTransId="{672A253D-4A29-4E7A-8273-1F6E14EF3A0F}"/>
    <dgm:cxn modelId="{A7590B87-8EA6-4688-9E54-E21FD4488DDF}" type="presOf" srcId="{98155A52-8B09-4780-A38F-F88B215C453C}" destId="{2B357415-6020-4CF1-A76E-5AF63D0C4EF1}" srcOrd="0" destOrd="0" presId="urn:microsoft.com/office/officeart/2009/layout/CircleArrowProcess"/>
    <dgm:cxn modelId="{73693009-4F2B-4DD0-BADD-4C35E898CEA2}" type="presOf" srcId="{9BFFA9BD-9800-4B16-8D03-AD80A0D6BB98}" destId="{419B42D9-5B74-41E5-9EC6-E004890EF6B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3B8CEF81-B0E8-4F69-827B-BFDC75970834}" type="presParOf" srcId="{419B42D9-5B74-41E5-9EC6-E004890EF6BC}" destId="{F38BD221-5D15-41C6-8864-BAD96852D147}" srcOrd="0" destOrd="0" presId="urn:microsoft.com/office/officeart/2009/layout/CircleArrowProcess"/>
    <dgm:cxn modelId="{00114EC0-AE6A-4516-AE88-C8ED3B3C69F3}" type="presParOf" srcId="{F38BD221-5D15-41C6-8864-BAD96852D147}" destId="{F4942FF8-7D59-4382-9BDC-07971FEC4EBC}" srcOrd="0" destOrd="0" presId="urn:microsoft.com/office/officeart/2009/layout/CircleArrowProcess"/>
    <dgm:cxn modelId="{B6A26991-FA36-4C5D-A6B9-5E9462C91972}" type="presParOf" srcId="{419B42D9-5B74-41E5-9EC6-E004890EF6BC}" destId="{2B357415-6020-4CF1-A76E-5AF63D0C4EF1}" srcOrd="1" destOrd="0" presId="urn:microsoft.com/office/officeart/2009/layout/CircleArrowProcess"/>
    <dgm:cxn modelId="{A44A01D8-1D34-4668-A91A-12DC9341D6F4}" type="presParOf" srcId="{419B42D9-5B74-41E5-9EC6-E004890EF6BC}" destId="{D0272C52-0E2B-420B-8280-8020D2E6AEBD}" srcOrd="2" destOrd="0" presId="urn:microsoft.com/office/officeart/2009/layout/CircleArrowProcess"/>
    <dgm:cxn modelId="{B1356981-50BA-41C9-80A4-C09EDA90A683}" type="presParOf" srcId="{D0272C52-0E2B-420B-8280-8020D2E6AEBD}" destId="{BEC2A9A0-112E-4D60-AE73-24D7E6EA8FB7}" srcOrd="0" destOrd="0" presId="urn:microsoft.com/office/officeart/2009/layout/CircleArrowProcess"/>
    <dgm:cxn modelId="{93B7D3F2-B53E-48AC-A642-EB547B47E01D}"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FA3261CA-38B3-4F40-BB77-85D25C58E8E6}" type="presOf" srcId="{BCAEA74D-B468-4019-934C-9201D5E293AF}" destId="{A194213B-8B54-46BA-8BA5-C19204243DB3}" srcOrd="0" destOrd="0" presId="urn:microsoft.com/office/officeart/2005/8/layout/gear1"/>
    <dgm:cxn modelId="{E3A290E3-7737-4A93-B08E-0C4CE38E880E}" type="presOf" srcId="{2AB8979F-FA49-4C45-8965-4A1A30F6799A}" destId="{003B6BD0-B594-4FE8-8A2D-51DF42212C58}" srcOrd="1" destOrd="0" presId="urn:microsoft.com/office/officeart/2005/8/layout/gear1"/>
    <dgm:cxn modelId="{7142A2A7-1FAB-4999-8AA9-809F9983A0BC}" type="presOf" srcId="{303B4398-DFAF-4427-83A7-A46ABF360898}" destId="{49BBBDA3-1793-42A6-AC18-DB7D0F958D13}" srcOrd="2" destOrd="0" presId="urn:microsoft.com/office/officeart/2005/8/layout/gear1"/>
    <dgm:cxn modelId="{11884967-C34F-468C-BB3D-8934B457AA39}" type="presOf" srcId="{F3A2E641-584A-4C67-8625-ED4BFFADACA5}" destId="{4F1A2D59-DDAF-41EC-BE4B-55165BD89CAE}" srcOrd="0" destOrd="0" presId="urn:microsoft.com/office/officeart/2005/8/layout/gear1"/>
    <dgm:cxn modelId="{72BE2BD9-89D4-44A9-B0EA-E5188384AEE8}" type="presOf" srcId="{2AB8979F-FA49-4C45-8965-4A1A30F6799A}" destId="{EDDD7914-F1D9-43C8-816B-DB17B10DC450}" srcOrd="0" destOrd="0" presId="urn:microsoft.com/office/officeart/2005/8/layout/gear1"/>
    <dgm:cxn modelId="{63A88113-B65E-4F48-9760-794E3B9963BF}" type="presOf" srcId="{2AB8979F-FA49-4C45-8965-4A1A30F6799A}" destId="{A35BD0DB-9B0B-4E0D-9C85-2DE7E717AE55}" srcOrd="2" destOrd="0" presId="urn:microsoft.com/office/officeart/2005/8/layout/gear1"/>
    <dgm:cxn modelId="{E11407D6-9D69-43E7-9576-57F023B6CB64}" type="presOf" srcId="{303B4398-DFAF-4427-83A7-A46ABF360898}" destId="{D1F3AF29-2ADD-4429-AB24-9243B8847498}" srcOrd="1" destOrd="0" presId="urn:microsoft.com/office/officeart/2005/8/layout/gear1"/>
    <dgm:cxn modelId="{C0E1C8F8-789B-466B-ADDE-22B31A2D88D2}" type="presOf" srcId="{303B4398-DFAF-4427-83A7-A46ABF360898}" destId="{8EB66967-A165-4FB5-8557-2F175FD80DD5}" srcOrd="0" destOrd="0" presId="urn:microsoft.com/office/officeart/2005/8/layout/gear1"/>
    <dgm:cxn modelId="{DB381DC8-F629-4414-8B3B-D4E679CE03C0}" type="presOf" srcId="{75250755-E791-4E81-9C96-853CA21C3917}" destId="{F79452CC-BB83-4602-BBFE-737666CBAB42}" srcOrd="0" destOrd="0" presId="urn:microsoft.com/office/officeart/2005/8/layout/gear1"/>
    <dgm:cxn modelId="{B225DD4C-1CFB-4DD4-9078-676FDD2D366F}" srcId="{BCAEA74D-B468-4019-934C-9201D5E293AF}" destId="{2AB8979F-FA49-4C45-8965-4A1A30F6799A}" srcOrd="1" destOrd="0" parTransId="{86CEEF79-ED3E-4002-8809-464711CCA069}" sibTransId="{75250755-E791-4E81-9C96-853CA21C3917}"/>
    <dgm:cxn modelId="{DD5FC20A-3A54-42F8-BC69-34C1933C228E}" srcId="{BCAEA74D-B468-4019-934C-9201D5E293AF}" destId="{303B4398-DFAF-4427-83A7-A46ABF360898}" srcOrd="0" destOrd="0" parTransId="{2EF910D1-1DDD-4076-A439-DC03F9159B61}" sibTransId="{F3A2E641-584A-4C67-8625-ED4BFFADACA5}"/>
    <dgm:cxn modelId="{CDABA388-C6ED-4E68-BF17-E3961C21DAAA}" type="presParOf" srcId="{A194213B-8B54-46BA-8BA5-C19204243DB3}" destId="{8EB66967-A165-4FB5-8557-2F175FD80DD5}" srcOrd="0" destOrd="0" presId="urn:microsoft.com/office/officeart/2005/8/layout/gear1"/>
    <dgm:cxn modelId="{BB1C2B78-501E-4DD7-8C40-4B3D68C45346}" type="presParOf" srcId="{A194213B-8B54-46BA-8BA5-C19204243DB3}" destId="{D1F3AF29-2ADD-4429-AB24-9243B8847498}" srcOrd="1" destOrd="0" presId="urn:microsoft.com/office/officeart/2005/8/layout/gear1"/>
    <dgm:cxn modelId="{71A33B05-ABBC-48F3-8557-013B26F44D65}" type="presParOf" srcId="{A194213B-8B54-46BA-8BA5-C19204243DB3}" destId="{49BBBDA3-1793-42A6-AC18-DB7D0F958D13}" srcOrd="2" destOrd="0" presId="urn:microsoft.com/office/officeart/2005/8/layout/gear1"/>
    <dgm:cxn modelId="{45120454-8A0A-49BA-8E2C-FCB9E1E7B948}" type="presParOf" srcId="{A194213B-8B54-46BA-8BA5-C19204243DB3}" destId="{EDDD7914-F1D9-43C8-816B-DB17B10DC450}" srcOrd="3" destOrd="0" presId="urn:microsoft.com/office/officeart/2005/8/layout/gear1"/>
    <dgm:cxn modelId="{B5461EB0-5C0A-411A-AE5A-EA94E1409098}" type="presParOf" srcId="{A194213B-8B54-46BA-8BA5-C19204243DB3}" destId="{003B6BD0-B594-4FE8-8A2D-51DF42212C58}" srcOrd="4" destOrd="0" presId="urn:microsoft.com/office/officeart/2005/8/layout/gear1"/>
    <dgm:cxn modelId="{EEF24E2E-1BAE-440A-9290-CCEBDC540390}" type="presParOf" srcId="{A194213B-8B54-46BA-8BA5-C19204243DB3}" destId="{A35BD0DB-9B0B-4E0D-9C85-2DE7E717AE55}" srcOrd="5" destOrd="0" presId="urn:microsoft.com/office/officeart/2005/8/layout/gear1"/>
    <dgm:cxn modelId="{305D7302-FA8D-4FC1-8CAD-04B369C679FB}" type="presParOf" srcId="{A194213B-8B54-46BA-8BA5-C19204243DB3}" destId="{4F1A2D59-DDAF-41EC-BE4B-55165BD89CAE}" srcOrd="6" destOrd="0" presId="urn:microsoft.com/office/officeart/2005/8/layout/gear1"/>
    <dgm:cxn modelId="{17FFD7DF-6BDF-4594-ACB9-FF167C9EF878}"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7189" y="462798"/>
          <a:ext cx="3822121" cy="3822121"/>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49201" y="872311"/>
        <a:ext cx="1114785" cy="819026"/>
      </dsp:txXfrm>
    </dsp:sp>
    <dsp:sp modelId="{D8A27DA7-C8B5-4804-8A27-23E18449662B}">
      <dsp:nvSpPr>
        <dsp:cNvPr id="0" name=""/>
        <dsp:cNvSpPr/>
      </dsp:nvSpPr>
      <dsp:spPr>
        <a:xfrm>
          <a:off x="799284" y="462522"/>
          <a:ext cx="3822121" cy="3822121"/>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5617" y="1986820"/>
        <a:ext cx="1155736" cy="773524"/>
      </dsp:txXfrm>
    </dsp:sp>
    <dsp:sp modelId="{BE544001-B459-4917-9771-2E188FEA5DF6}">
      <dsp:nvSpPr>
        <dsp:cNvPr id="0" name=""/>
        <dsp:cNvSpPr/>
      </dsp:nvSpPr>
      <dsp:spPr>
        <a:xfrm>
          <a:off x="799284" y="462522"/>
          <a:ext cx="3822121" cy="3822121"/>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296" y="3056104"/>
        <a:ext cx="1114785" cy="819026"/>
      </dsp:txXfrm>
    </dsp:sp>
    <dsp:sp modelId="{96A2ABAB-D0C6-4681-AE89-C571B45A61E2}">
      <dsp:nvSpPr>
        <dsp:cNvPr id="0" name=""/>
        <dsp:cNvSpPr/>
      </dsp:nvSpPr>
      <dsp:spPr>
        <a:xfrm>
          <a:off x="799284" y="462522"/>
          <a:ext cx="3822121" cy="3822121"/>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3056104"/>
        <a:ext cx="1114785" cy="819026"/>
      </dsp:txXfrm>
    </dsp:sp>
    <dsp:sp modelId="{70FF1515-2BB5-4F57-AF7D-2FB03F0C9FEE}">
      <dsp:nvSpPr>
        <dsp:cNvPr id="0" name=""/>
        <dsp:cNvSpPr/>
      </dsp:nvSpPr>
      <dsp:spPr>
        <a:xfrm>
          <a:off x="799284" y="462522"/>
          <a:ext cx="3822121" cy="3822121"/>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436" y="1986820"/>
        <a:ext cx="1155736" cy="773524"/>
      </dsp:txXfrm>
    </dsp:sp>
    <dsp:sp modelId="{407EF6B5-974D-4F77-A2C4-293FD72EBE79}">
      <dsp:nvSpPr>
        <dsp:cNvPr id="0" name=""/>
        <dsp:cNvSpPr/>
      </dsp:nvSpPr>
      <dsp:spPr>
        <a:xfrm>
          <a:off x="799284" y="462522"/>
          <a:ext cx="3822121" cy="3822121"/>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872035"/>
        <a:ext cx="1114785" cy="819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7189" y="462798"/>
          <a:ext cx="3822121" cy="3822121"/>
        </a:xfrm>
        <a:prstGeom prst="pie">
          <a:avLst>
            <a:gd name="adj1" fmla="val 16200000"/>
            <a:gd name="adj2" fmla="val 19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49201" y="872311"/>
        <a:ext cx="1114785" cy="819026"/>
      </dsp:txXfrm>
    </dsp:sp>
    <dsp:sp modelId="{D8A27DA7-C8B5-4804-8A27-23E18449662B}">
      <dsp:nvSpPr>
        <dsp:cNvPr id="0" name=""/>
        <dsp:cNvSpPr/>
      </dsp:nvSpPr>
      <dsp:spPr>
        <a:xfrm>
          <a:off x="799284" y="462522"/>
          <a:ext cx="3822121" cy="3822121"/>
        </a:xfrm>
        <a:prstGeom prst="pie">
          <a:avLst>
            <a:gd name="adj1" fmla="val 19800000"/>
            <a:gd name="adj2" fmla="val 18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5617" y="1986820"/>
        <a:ext cx="1155736" cy="773524"/>
      </dsp:txXfrm>
    </dsp:sp>
    <dsp:sp modelId="{BE544001-B459-4917-9771-2E188FEA5DF6}">
      <dsp:nvSpPr>
        <dsp:cNvPr id="0" name=""/>
        <dsp:cNvSpPr/>
      </dsp:nvSpPr>
      <dsp:spPr>
        <a:xfrm>
          <a:off x="799284" y="462522"/>
          <a:ext cx="3822121" cy="3822121"/>
        </a:xfrm>
        <a:prstGeom prst="pie">
          <a:avLst>
            <a:gd name="adj1" fmla="val 1800000"/>
            <a:gd name="adj2" fmla="val 54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296" y="3056104"/>
        <a:ext cx="1114785" cy="819026"/>
      </dsp:txXfrm>
    </dsp:sp>
    <dsp:sp modelId="{96A2ABAB-D0C6-4681-AE89-C571B45A61E2}">
      <dsp:nvSpPr>
        <dsp:cNvPr id="0" name=""/>
        <dsp:cNvSpPr/>
      </dsp:nvSpPr>
      <dsp:spPr>
        <a:xfrm>
          <a:off x="799284" y="462522"/>
          <a:ext cx="3822121" cy="3822121"/>
        </a:xfrm>
        <a:prstGeom prst="pie">
          <a:avLst>
            <a:gd name="adj1" fmla="val 5400000"/>
            <a:gd name="adj2" fmla="val 90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3056104"/>
        <a:ext cx="1114785" cy="819026"/>
      </dsp:txXfrm>
    </dsp:sp>
    <dsp:sp modelId="{70FF1515-2BB5-4F57-AF7D-2FB03F0C9FEE}">
      <dsp:nvSpPr>
        <dsp:cNvPr id="0" name=""/>
        <dsp:cNvSpPr/>
      </dsp:nvSpPr>
      <dsp:spPr>
        <a:xfrm>
          <a:off x="799284" y="462522"/>
          <a:ext cx="3822121" cy="3822121"/>
        </a:xfrm>
        <a:prstGeom prst="pie">
          <a:avLst>
            <a:gd name="adj1" fmla="val 9000000"/>
            <a:gd name="adj2" fmla="val 126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436" y="1986820"/>
        <a:ext cx="1155736" cy="773524"/>
      </dsp:txXfrm>
    </dsp:sp>
    <dsp:sp modelId="{407EF6B5-974D-4F77-A2C4-293FD72EBE79}">
      <dsp:nvSpPr>
        <dsp:cNvPr id="0" name=""/>
        <dsp:cNvSpPr/>
      </dsp:nvSpPr>
      <dsp:spPr>
        <a:xfrm>
          <a:off x="799284" y="462522"/>
          <a:ext cx="3822121" cy="3822121"/>
        </a:xfrm>
        <a:prstGeom prst="pie">
          <a:avLst>
            <a:gd name="adj1" fmla="val 12600000"/>
            <a:gd name="adj2" fmla="val 16200000"/>
          </a:avLst>
        </a:prstGeom>
        <a:solidFill>
          <a:srgbClr val="0018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608" y="872035"/>
        <a:ext cx="1114785" cy="819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7784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98899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4550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29928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48399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528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90746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t>22</a:t>
            </a:fld>
            <a:endParaRPr lang="en-US"/>
          </a:p>
        </p:txBody>
      </p:sp>
    </p:spTree>
    <p:extLst>
      <p:ext uri="{BB962C8B-B14F-4D97-AF65-F5344CB8AC3E}">
        <p14:creationId xmlns:p14="http://schemas.microsoft.com/office/powerpoint/2010/main" val="395523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5/8/2015 6:37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42186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99678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4272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113405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31</a:t>
            </a:fld>
            <a:endParaRPr lang="en-US"/>
          </a:p>
        </p:txBody>
      </p:sp>
    </p:spTree>
    <p:extLst>
      <p:ext uri="{BB962C8B-B14F-4D97-AF65-F5344CB8AC3E}">
        <p14:creationId xmlns:p14="http://schemas.microsoft.com/office/powerpoint/2010/main" val="209852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32</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6</a:t>
            </a:fld>
            <a:endParaRPr lang="en-US"/>
          </a:p>
        </p:txBody>
      </p:sp>
    </p:spTree>
    <p:extLst>
      <p:ext uri="{BB962C8B-B14F-4D97-AF65-F5344CB8AC3E}">
        <p14:creationId xmlns:p14="http://schemas.microsoft.com/office/powerpoint/2010/main" val="72910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9207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84407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1274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52648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852417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84220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2133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7913697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373743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59163039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43926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5/8/2015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24083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5/8/2015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3935781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39" r:id="rId37"/>
    <p:sldLayoutId id="2147483740" r:id="rId38"/>
    <p:sldLayoutId id="2147483741" r:id="rId39"/>
    <p:sldLayoutId id="2147483742" r:id="rId40"/>
    <p:sldLayoutId id="2147483743" r:id="rId41"/>
    <p:sldLayoutId id="2147483744" r:id="rId42"/>
    <p:sldLayoutId id="2147483745"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49.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48.jpeg"/><Relationship Id="rId2" Type="http://schemas.openxmlformats.org/officeDocument/2006/relationships/diagramData" Target="../diagrams/data3.xml"/><Relationship Id="rId1" Type="http://schemas.openxmlformats.org/officeDocument/2006/relationships/slideLayout" Target="../slideLayouts/slideLayout3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Universal Windows Platform Bridges</a:t>
            </a:r>
            <a:endParaRPr lang="en-US" dirty="0"/>
          </a:p>
        </p:txBody>
      </p:sp>
      <p:sp>
        <p:nvSpPr>
          <p:cNvPr id="2" name="Subtitle 1"/>
          <p:cNvSpPr>
            <a:spLocks noGrp="1"/>
          </p:cNvSpPr>
          <p:nvPr>
            <p:ph type="subTitle" idx="1"/>
          </p:nvPr>
        </p:nvSpPr>
        <p:spPr/>
        <p:txBody>
          <a:bodyPr/>
          <a:lstStyle/>
          <a:p>
            <a:r>
              <a:rPr lang="en-US" dirty="0" smtClean="0"/>
              <a:t>Windows 10 Preview</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437825" y="1469825"/>
            <a:ext cx="11249752" cy="4700728"/>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Desktop</a:t>
                  </a:r>
                </a:p>
              </p:txBody>
            </p:sp>
            <p:sp>
              <p:nvSpPr>
                <p:cNvPr id="98"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Mobile</a:t>
                  </a:r>
                </a:p>
              </p:txBody>
            </p:sp>
            <p:sp>
              <p:nvSpPr>
                <p:cNvPr id="99"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Xbox</a:t>
                  </a:r>
                </a:p>
              </p:txBody>
            </p:sp>
            <p:sp>
              <p:nvSpPr>
                <p:cNvPr id="100"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IoT</a:t>
                  </a:r>
                </a:p>
              </p:txBody>
            </p:sp>
            <p:sp>
              <p:nvSpPr>
                <p:cNvPr id="101"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Holographic</a:t>
                  </a:r>
                </a:p>
              </p:txBody>
            </p:sp>
            <p:sp>
              <p:nvSpPr>
                <p:cNvPr id="102"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54">
                    <a:lnSpc>
                      <a:spcPct val="90000"/>
                    </a:lnSpc>
                    <a:spcBef>
                      <a:spcPts val="588"/>
                    </a:spcBef>
                  </a:pPr>
                  <a:endParaRPr lang="en-US" sz="1961" dirty="0">
                    <a:ln w="38100">
                      <a:noFill/>
                    </a:ln>
                    <a:solidFill>
                      <a:srgbClr val="FFFFFF"/>
                    </a:solidFill>
                  </a:endParaRPr>
                </a:p>
              </p:txBody>
            </p:sp>
            <p:sp>
              <p:nvSpPr>
                <p:cNvPr id="95" name="TextBox 5"/>
                <p:cNvSpPr txBox="1"/>
                <p:nvPr/>
              </p:nvSpPr>
              <p:spPr>
                <a:xfrm>
                  <a:off x="4548248" y="3308780"/>
                  <a:ext cx="2743200" cy="786626"/>
                </a:xfrm>
                <a:prstGeom prst="rect">
                  <a:avLst/>
                </a:prstGeom>
                <a:noFill/>
              </p:spPr>
              <p:txBody>
                <a:bodyPr wrap="square" lIns="134445" tIns="107555" rIns="134445" bIns="107555" rtlCol="0" anchor="ctr">
                  <a:spAutoFit/>
                </a:bodyPr>
                <a:lstStyle/>
                <a:p>
                  <a:pPr algn="ctr" defTabSz="896354">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8 Apps</a:t>
                </a:r>
                <a:r>
                  <a:rPr lang="en-US" sz="784"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10 Apps</a:t>
                </a:r>
                <a:r>
                  <a:rPr lang="en-US" sz="784" dirty="0">
                    <a:solidFill>
                      <a:srgbClr val="FFFFFF"/>
                    </a:solidFill>
                    <a:latin typeface="Segoe UI Light"/>
                  </a:rPr>
                  <a:t>  (C++/C#/JS)</a:t>
                </a:r>
                <a:endParaRPr lang="en-US" sz="1176"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Centennial </a:t>
                </a:r>
                <a:r>
                  <a:rPr lang="en-US" sz="1059" dirty="0">
                    <a:solidFill>
                      <a:srgbClr val="FFFFFF"/>
                    </a:solidFill>
                    <a:latin typeface="Segoe Pro Semibold" panose="020B0702040504020203" pitchFamily="34" charset="0"/>
                  </a:rPr>
                  <a:t>(Classic Apps))</a:t>
                </a: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Microsoft Edge HTML Engine</a:t>
                </a: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Cordova Tooling</a:t>
                </a:r>
                <a:r>
                  <a:rPr lang="en-US" sz="1176"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Hosted Web Apps </a:t>
                </a:r>
                <a:r>
                  <a:rPr lang="en-US" sz="1029" b="1" dirty="0">
                    <a:solidFill>
                      <a:srgbClr val="FFFFFF"/>
                    </a:solidFill>
                    <a:latin typeface="Segoe Pro Semibold" panose="020B0702040504020203" pitchFamily="34" charset="0"/>
                  </a:rPr>
                  <a:t>(</a:t>
                </a:r>
                <a:r>
                  <a:rPr lang="en-US" sz="1029" b="1" dirty="0">
                    <a:solidFill>
                      <a:srgbClr val="FFFFFF"/>
                    </a:solidFill>
                    <a:latin typeface="Segoe UI Light"/>
                  </a:rPr>
                  <a:t>HTML/JS</a:t>
                </a:r>
                <a:r>
                  <a:rPr lang="en-US" sz="1029" b="1" dirty="0">
                    <a:solidFill>
                      <a:srgbClr val="FFFFFF"/>
                    </a:solidFill>
                    <a:latin typeface="Segoe Pro Semibold" panose="020B0702040504020203" pitchFamily="34" charset="0"/>
                  </a:rPr>
                  <a:t>)</a:t>
                </a:r>
                <a:endParaRPr lang="en-US" sz="1176"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Astoria </a:t>
                </a:r>
                <a:r>
                  <a:rPr lang="en-US" sz="1057" dirty="0">
                    <a:solidFill>
                      <a:srgbClr val="FFFFFF"/>
                    </a:solidFill>
                    <a:latin typeface="Segoe UI Light"/>
                  </a:rPr>
                  <a:t>(Java/C++)</a:t>
                </a:r>
                <a:endParaRPr lang="en-US" sz="1176"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t>
                </a:r>
                <a:r>
                  <a:rPr lang="en-US" sz="1176" dirty="0" err="1">
                    <a:solidFill>
                      <a:srgbClr val="FFFFFF"/>
                    </a:solidFill>
                    <a:latin typeface="Segoe Pro Semibold" panose="020B0702040504020203" pitchFamily="34" charset="0"/>
                  </a:rPr>
                  <a:t>Islandwood</a:t>
                </a:r>
                <a:r>
                  <a:rPr lang="en-US" sz="1176" dirty="0">
                    <a:solidFill>
                      <a:srgbClr val="FFFFFF"/>
                    </a:solidFill>
                    <a:latin typeface="Segoe Pro Semibold" panose="020B0702040504020203" pitchFamily="34" charset="0"/>
                  </a:rPr>
                  <a:t> </a:t>
                </a:r>
                <a:r>
                  <a:rPr lang="en-US" sz="1057" dirty="0">
                    <a:solidFill>
                      <a:srgbClr val="FFFFFF"/>
                    </a:solidFill>
                    <a:latin typeface="Segoe UI Light"/>
                  </a:rPr>
                  <a:t>(Objective C/C++)</a:t>
                </a:r>
              </a:p>
            </p:txBody>
          </p:sp>
        </p:grpSp>
      </p:grpSp>
      <p:sp>
        <p:nvSpPr>
          <p:cNvPr id="2" name="Rectangle 1"/>
          <p:cNvSpPr/>
          <p:nvPr/>
        </p:nvSpPr>
        <p:spPr bwMode="auto">
          <a:xfrm>
            <a:off x="339021" y="1357161"/>
            <a:ext cx="11771160" cy="5378549"/>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2368431" y="2844835"/>
            <a:ext cx="9789481" cy="3419095"/>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nSpc>
                    <a:spcPct val="90000"/>
                  </a:lnSpc>
                  <a:spcBef>
                    <a:spcPts val="600"/>
                  </a:spcBef>
                </a:pPr>
                <a:r>
                  <a:rPr lang="en-US" sz="2745" dirty="0" err="1" smtClean="0">
                    <a:solidFill>
                      <a:srgbClr val="B4009E"/>
                    </a:solidFill>
                    <a:latin typeface="Segoe UI Light"/>
                  </a:rPr>
                  <a:t>Otras</a:t>
                </a:r>
                <a:r>
                  <a:rPr lang="en-US" sz="2745" dirty="0" smtClean="0">
                    <a:solidFill>
                      <a:srgbClr val="B4009E"/>
                    </a:solidFill>
                    <a:latin typeface="Segoe UI Light"/>
                  </a:rPr>
                  <a:t> </a:t>
                </a:r>
                <a:r>
                  <a:rPr lang="en-US" sz="2745" dirty="0" err="1" smtClean="0">
                    <a:solidFill>
                      <a:srgbClr val="B4009E"/>
                    </a:solidFill>
                    <a:latin typeface="Segoe UI Light"/>
                  </a:rPr>
                  <a:t>plataformas</a:t>
                </a:r>
                <a:r>
                  <a:rPr lang="en-US" sz="2745" dirty="0" smtClean="0">
                    <a:solidFill>
                      <a:srgbClr val="B4009E"/>
                    </a:solidFill>
                    <a:latin typeface="Segoe UI Light"/>
                  </a:rPr>
                  <a:t> </a:t>
                </a:r>
                <a:r>
                  <a:rPr lang="en-US" sz="2745" dirty="0" err="1" smtClean="0">
                    <a:solidFill>
                      <a:srgbClr val="B4009E"/>
                    </a:solidFill>
                    <a:latin typeface="Segoe UI Light"/>
                  </a:rPr>
                  <a:t>móviles</a:t>
                </a:r>
                <a:endParaRPr lang="en-US" sz="2745" dirty="0">
                  <a:solidFill>
                    <a:srgbClr val="B4009E"/>
                  </a:solidFill>
                  <a:latin typeface="Segoe UI Light"/>
                </a:endParaRP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t>
                </a:r>
                <a:r>
                  <a:rPr lang="en-US" sz="1961" dirty="0" err="1">
                    <a:solidFill>
                      <a:srgbClr val="FFFFFF"/>
                    </a:solidFill>
                    <a:latin typeface="Segoe UI Light"/>
                  </a:rPr>
                  <a:t>Islandwood</a:t>
                </a:r>
                <a:endParaRPr lang="en-US" sz="196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lnSpc>
                    <a:spcPct val="90000"/>
                  </a:lnSpc>
                  <a:spcBef>
                    <a:spcPts val="600"/>
                  </a:spcBef>
                </a:pPr>
                <a:r>
                  <a:rPr lang="en-US" sz="1961" dirty="0">
                    <a:solidFill>
                      <a:srgbClr val="FFFFFF"/>
                    </a:solidFill>
                    <a:latin typeface="Segoe UI Light"/>
                  </a:rPr>
                  <a:t>Project Astoria</a:t>
                </a:r>
              </a:p>
            </p:txBody>
          </p:sp>
          <p:sp>
            <p:nvSpPr>
              <p:cNvPr id="69" name="TextBox 36"/>
              <p:cNvSpPr txBox="1"/>
              <p:nvPr/>
            </p:nvSpPr>
            <p:spPr>
              <a:xfrm>
                <a:off x="7416954" y="3547019"/>
                <a:ext cx="4204869" cy="544765"/>
              </a:xfrm>
              <a:prstGeom prst="rect">
                <a:avLst/>
              </a:prstGeom>
              <a:noFill/>
            </p:spPr>
            <p:txBody>
              <a:bodyPr wrap="square" lIns="179285" tIns="143428" rIns="179285" bIns="143428" rtlCol="0">
                <a:spAutoFit/>
              </a:bodyPr>
              <a:lstStyle/>
              <a:p>
                <a:pPr>
                  <a:lnSpc>
                    <a:spcPct val="90000"/>
                  </a:lnSpc>
                  <a:spcAft>
                    <a:spcPts val="588"/>
                  </a:spcAft>
                </a:pPr>
                <a:endParaRPr lang="en-US" sz="1765"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464"/>
              </a:xfrm>
              <a:prstGeom prst="rect">
                <a:avLst/>
              </a:prstGeom>
              <a:noFill/>
            </p:spPr>
            <p:txBody>
              <a:bodyPr wrap="square" lIns="179285" tIns="143428" rIns="179285" bIns="143428" rtlCol="0">
                <a:spAutoFit/>
              </a:bodyPr>
              <a:lstStyle/>
              <a:p>
                <a:pPr>
                  <a:lnSpc>
                    <a:spcPct val="90000"/>
                  </a:lnSpc>
                  <a:spcAft>
                    <a:spcPts val="588"/>
                  </a:spcAft>
                </a:pPr>
                <a:endParaRPr lang="en-US" sz="196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nSpc>
                    <a:spcPct val="90000"/>
                  </a:lnSpc>
                  <a:spcAft>
                    <a:spcPts val="588"/>
                  </a:spcAft>
                </a:pPr>
                <a:r>
                  <a:rPr lang="en-US" sz="1372" dirty="0" err="1" smtClean="0">
                    <a:solidFill>
                      <a:srgbClr val="404040">
                        <a:lumMod val="50000"/>
                      </a:srgbClr>
                    </a:solidFill>
                  </a:rPr>
                  <a:t>Usa</a:t>
                </a:r>
                <a:r>
                  <a:rPr lang="en-US" sz="1372" dirty="0" smtClean="0">
                    <a:solidFill>
                      <a:srgbClr val="404040">
                        <a:lumMod val="50000"/>
                      </a:srgbClr>
                    </a:solidFill>
                  </a:rPr>
                  <a:t> </a:t>
                </a:r>
                <a:r>
                  <a:rPr lang="en-US" sz="1372" dirty="0" err="1" smtClean="0">
                    <a:solidFill>
                      <a:srgbClr val="404040">
                        <a:lumMod val="50000"/>
                      </a:srgbClr>
                    </a:solidFill>
                  </a:rPr>
                  <a:t>tu</a:t>
                </a:r>
                <a:r>
                  <a:rPr lang="en-US" sz="1372" dirty="0" smtClean="0">
                    <a:solidFill>
                      <a:srgbClr val="404040">
                        <a:lumMod val="50000"/>
                      </a:srgbClr>
                    </a:solidFill>
                  </a:rPr>
                  <a:t> </a:t>
                </a:r>
                <a:r>
                  <a:rPr lang="en-US" sz="1372" dirty="0" err="1" smtClean="0">
                    <a:solidFill>
                      <a:srgbClr val="404040">
                        <a:lumMod val="50000"/>
                      </a:srgbClr>
                    </a:solidFill>
                  </a:rPr>
                  <a:t>código</a:t>
                </a:r>
                <a:r>
                  <a:rPr lang="en-US" sz="1372" dirty="0" smtClean="0">
                    <a:solidFill>
                      <a:srgbClr val="404040">
                        <a:lumMod val="50000"/>
                      </a:srgbClr>
                    </a:solidFill>
                  </a:rPr>
                  <a:t> Java </a:t>
                </a:r>
                <a:r>
                  <a:rPr lang="en-US" sz="1372" dirty="0">
                    <a:solidFill>
                      <a:srgbClr val="404040">
                        <a:lumMod val="50000"/>
                      </a:srgbClr>
                    </a:solidFill>
                  </a:rPr>
                  <a:t>/ C</a:t>
                </a:r>
                <a:r>
                  <a:rPr lang="en-US" sz="1372" dirty="0" smtClean="0">
                    <a:solidFill>
                      <a:srgbClr val="404040">
                        <a:lumMod val="50000"/>
                      </a:srgbClr>
                    </a:solidFill>
                  </a:rPr>
                  <a:t>++</a:t>
                </a:r>
                <a:endParaRPr lang="en-US" sz="1372" dirty="0">
                  <a:solidFill>
                    <a:srgbClr val="404040">
                      <a:lumMod val="50000"/>
                    </a:srgbClr>
                  </a:solidFill>
                </a:endParaRPr>
              </a:p>
              <a:p>
                <a:pPr>
                  <a:lnSpc>
                    <a:spcPct val="90000"/>
                  </a:lnSpc>
                  <a:spcAft>
                    <a:spcPts val="588"/>
                  </a:spcAft>
                </a:pPr>
                <a:r>
                  <a:rPr lang="en-US" sz="1372" dirty="0" err="1" smtClean="0">
                    <a:solidFill>
                      <a:srgbClr val="404040">
                        <a:lumMod val="50000"/>
                      </a:srgbClr>
                    </a:solidFill>
                  </a:rPr>
                  <a:t>Puedes</a:t>
                </a:r>
                <a:r>
                  <a:rPr lang="en-US" sz="1372" dirty="0" smtClean="0">
                    <a:solidFill>
                      <a:srgbClr val="404040">
                        <a:lumMod val="50000"/>
                      </a:srgbClr>
                    </a:solidFill>
                  </a:rPr>
                  <a:t> </a:t>
                </a:r>
                <a:r>
                  <a:rPr lang="en-US" sz="1372" dirty="0" err="1" smtClean="0">
                    <a:solidFill>
                      <a:srgbClr val="404040">
                        <a:lumMod val="50000"/>
                      </a:srgbClr>
                    </a:solidFill>
                  </a:rPr>
                  <a:t>usar</a:t>
                </a:r>
                <a:r>
                  <a:rPr lang="en-US" sz="1372" dirty="0" smtClean="0">
                    <a:solidFill>
                      <a:srgbClr val="404040">
                        <a:lumMod val="50000"/>
                      </a:srgbClr>
                    </a:solidFill>
                  </a:rPr>
                  <a:t> el IDE Android</a:t>
                </a:r>
                <a:endParaRPr lang="en-US" sz="1372" dirty="0">
                  <a:solidFill>
                    <a:srgbClr val="404040">
                      <a:lumMod val="50000"/>
                    </a:srgbClr>
                  </a:solidFill>
                </a:endParaRPr>
              </a:p>
              <a:p>
                <a:pPr>
                  <a:lnSpc>
                    <a:spcPct val="90000"/>
                  </a:lnSpc>
                  <a:spcAft>
                    <a:spcPts val="588"/>
                  </a:spcAft>
                </a:pPr>
                <a:r>
                  <a:rPr lang="en-US" sz="1372" dirty="0" smtClean="0">
                    <a:solidFill>
                      <a:srgbClr val="404040">
                        <a:lumMod val="50000"/>
                      </a:srgbClr>
                    </a:solidFill>
                  </a:rPr>
                  <a:t>Gran </a:t>
                </a:r>
                <a:r>
                  <a:rPr lang="en-US" sz="1372" dirty="0" err="1" smtClean="0">
                    <a:solidFill>
                      <a:srgbClr val="404040">
                        <a:lumMod val="50000"/>
                      </a:srgbClr>
                    </a:solidFill>
                  </a:rPr>
                  <a:t>cantidad</a:t>
                </a:r>
                <a:r>
                  <a:rPr lang="en-US" sz="1372" dirty="0" smtClean="0">
                    <a:solidFill>
                      <a:srgbClr val="404040">
                        <a:lumMod val="50000"/>
                      </a:srgbClr>
                    </a:solidFill>
                  </a:rPr>
                  <a:t> de </a:t>
                </a:r>
                <a:r>
                  <a:rPr lang="en-US" sz="1372" dirty="0" err="1" smtClean="0">
                    <a:solidFill>
                      <a:srgbClr val="404040">
                        <a:lumMod val="50000"/>
                      </a:srgbClr>
                    </a:solidFill>
                  </a:rPr>
                  <a:t>código</a:t>
                </a:r>
                <a:r>
                  <a:rPr lang="en-US" sz="1372" dirty="0" smtClean="0">
                    <a:solidFill>
                      <a:srgbClr val="404040">
                        <a:lumMod val="50000"/>
                      </a:srgbClr>
                    </a:solidFill>
                  </a:rPr>
                  <a:t> </a:t>
                </a:r>
                <a:r>
                  <a:rPr lang="en-US" sz="1372" dirty="0" err="1" smtClean="0">
                    <a:solidFill>
                      <a:srgbClr val="404040">
                        <a:lumMod val="50000"/>
                      </a:srgbClr>
                    </a:solidFill>
                  </a:rPr>
                  <a:t>reutilizable</a:t>
                </a:r>
                <a:endParaRPr lang="en-US" sz="1372" dirty="0">
                  <a:solidFill>
                    <a:srgbClr val="404040">
                      <a:lumMod val="50000"/>
                    </a:srgbClr>
                  </a:solidFill>
                </a:endParaRP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nSpc>
                    <a:spcPct val="90000"/>
                  </a:lnSpc>
                  <a:spcAft>
                    <a:spcPts val="588"/>
                  </a:spcAft>
                </a:pPr>
                <a:r>
                  <a:rPr lang="en-US" sz="1372" dirty="0" err="1" smtClean="0">
                    <a:solidFill>
                      <a:srgbClr val="404040">
                        <a:lumMod val="60000"/>
                        <a:lumOff val="40000"/>
                      </a:srgbClr>
                    </a:solidFill>
                  </a:rPr>
                  <a:t>Usa</a:t>
                </a:r>
                <a:r>
                  <a:rPr lang="en-US" sz="1372" dirty="0" smtClean="0">
                    <a:solidFill>
                      <a:srgbClr val="404040">
                        <a:lumMod val="60000"/>
                        <a:lumOff val="40000"/>
                      </a:srgbClr>
                    </a:solidFill>
                  </a:rPr>
                  <a:t> </a:t>
                </a:r>
                <a:r>
                  <a:rPr lang="en-US" sz="1372" dirty="0" err="1" smtClean="0">
                    <a:solidFill>
                      <a:srgbClr val="404040">
                        <a:lumMod val="60000"/>
                        <a:lumOff val="40000"/>
                      </a:srgbClr>
                    </a:solidFill>
                  </a:rPr>
                  <a:t>tu</a:t>
                </a:r>
                <a:r>
                  <a:rPr lang="en-US" sz="1372" dirty="0" smtClean="0">
                    <a:solidFill>
                      <a:srgbClr val="404040">
                        <a:lumMod val="60000"/>
                        <a:lumOff val="40000"/>
                      </a:srgbClr>
                    </a:solidFill>
                  </a:rPr>
                  <a:t> </a:t>
                </a:r>
                <a:r>
                  <a:rPr lang="en-US" sz="1372" dirty="0" err="1" smtClean="0">
                    <a:solidFill>
                      <a:srgbClr val="404040">
                        <a:lumMod val="60000"/>
                        <a:lumOff val="40000"/>
                      </a:srgbClr>
                    </a:solidFill>
                  </a:rPr>
                  <a:t>código</a:t>
                </a:r>
                <a:r>
                  <a:rPr lang="en-US" sz="1372" dirty="0" smtClean="0">
                    <a:solidFill>
                      <a:srgbClr val="404040">
                        <a:lumMod val="60000"/>
                        <a:lumOff val="40000"/>
                      </a:srgbClr>
                    </a:solidFill>
                  </a:rPr>
                  <a:t> Objective C</a:t>
                </a:r>
                <a:endParaRPr lang="en-US" sz="1372" dirty="0">
                  <a:solidFill>
                    <a:srgbClr val="404040">
                      <a:lumMod val="60000"/>
                      <a:lumOff val="40000"/>
                    </a:srgbClr>
                  </a:solidFill>
                </a:endParaRPr>
              </a:p>
              <a:p>
                <a:pPr>
                  <a:lnSpc>
                    <a:spcPct val="90000"/>
                  </a:lnSpc>
                  <a:spcAft>
                    <a:spcPts val="588"/>
                  </a:spcAft>
                </a:pPr>
                <a:r>
                  <a:rPr lang="en-US" sz="1372" dirty="0" err="1" smtClean="0">
                    <a:solidFill>
                      <a:srgbClr val="404040">
                        <a:lumMod val="60000"/>
                        <a:lumOff val="40000"/>
                      </a:srgbClr>
                    </a:solidFill>
                  </a:rPr>
                  <a:t>Usa</a:t>
                </a:r>
                <a:r>
                  <a:rPr lang="en-US" sz="1372" dirty="0" smtClean="0">
                    <a:solidFill>
                      <a:srgbClr val="404040">
                        <a:lumMod val="60000"/>
                        <a:lumOff val="40000"/>
                      </a:srgbClr>
                    </a:solidFill>
                  </a:rPr>
                  <a:t> Visual </a:t>
                </a:r>
                <a:r>
                  <a:rPr lang="en-US" sz="1372" dirty="0">
                    <a:solidFill>
                      <a:srgbClr val="404040">
                        <a:lumMod val="60000"/>
                        <a:lumOff val="40000"/>
                      </a:srgbClr>
                    </a:solidFill>
                  </a:rPr>
                  <a:t>Studio</a:t>
                </a:r>
              </a:p>
              <a:p>
                <a:pPr>
                  <a:lnSpc>
                    <a:spcPct val="90000"/>
                  </a:lnSpc>
                  <a:spcAft>
                    <a:spcPts val="588"/>
                  </a:spcAft>
                </a:pPr>
                <a:r>
                  <a:rPr lang="en-US" sz="1372" dirty="0" smtClean="0">
                    <a:solidFill>
                      <a:srgbClr val="404040">
                        <a:lumMod val="60000"/>
                        <a:lumOff val="40000"/>
                      </a:srgbClr>
                    </a:solidFill>
                  </a:rPr>
                  <a:t>Alta </a:t>
                </a:r>
                <a:r>
                  <a:rPr lang="en-US" sz="1372" dirty="0" err="1" smtClean="0">
                    <a:solidFill>
                      <a:srgbClr val="404040">
                        <a:lumMod val="60000"/>
                        <a:lumOff val="40000"/>
                      </a:srgbClr>
                    </a:solidFill>
                  </a:rPr>
                  <a:t>cantidad</a:t>
                </a:r>
                <a:r>
                  <a:rPr lang="en-US" sz="1372" dirty="0" smtClean="0">
                    <a:solidFill>
                      <a:srgbClr val="404040">
                        <a:lumMod val="60000"/>
                        <a:lumOff val="40000"/>
                      </a:srgbClr>
                    </a:solidFill>
                  </a:rPr>
                  <a:t> de </a:t>
                </a:r>
                <a:r>
                  <a:rPr lang="en-US" sz="1372" dirty="0" err="1" smtClean="0">
                    <a:solidFill>
                      <a:srgbClr val="404040">
                        <a:lumMod val="60000"/>
                        <a:lumOff val="40000"/>
                      </a:srgbClr>
                    </a:solidFill>
                  </a:rPr>
                  <a:t>código</a:t>
                </a:r>
                <a:r>
                  <a:rPr lang="en-US" sz="1372" dirty="0" smtClean="0">
                    <a:solidFill>
                      <a:srgbClr val="404040">
                        <a:lumMod val="60000"/>
                        <a:lumOff val="40000"/>
                      </a:srgbClr>
                    </a:solidFill>
                  </a:rPr>
                  <a:t> </a:t>
                </a:r>
                <a:r>
                  <a:rPr lang="en-US" sz="1372" dirty="0" err="1" smtClean="0">
                    <a:solidFill>
                      <a:srgbClr val="404040">
                        <a:lumMod val="60000"/>
                        <a:lumOff val="40000"/>
                      </a:srgbClr>
                    </a:solidFill>
                  </a:rPr>
                  <a:t>reutilizable</a:t>
                </a:r>
                <a:endParaRPr lang="en-US" sz="1372" dirty="0">
                  <a:solidFill>
                    <a:srgbClr val="404040">
                      <a:lumMod val="60000"/>
                      <a:lumOff val="40000"/>
                    </a:srgbClr>
                  </a:solidFill>
                </a:endParaRPr>
              </a:p>
            </p:txBody>
          </p:sp>
        </p:grpSp>
      </p:grpSp>
      <p:sp>
        <p:nvSpPr>
          <p:cNvPr id="5"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 name="Rectangle 5"/>
          <p:cNvSpPr/>
          <p:nvPr/>
        </p:nvSpPr>
        <p:spPr>
          <a:xfrm>
            <a:off x="301006" y="774951"/>
            <a:ext cx="9373577" cy="374793"/>
          </a:xfrm>
          <a:prstGeom prst="rect">
            <a:avLst/>
          </a:prstGeom>
        </p:spPr>
        <p:txBody>
          <a:bodyPr wrap="square">
            <a:spAutoFit/>
          </a:bodyPr>
          <a:lstStyle/>
          <a:p>
            <a:pPr defTabSz="896354"/>
            <a:r>
              <a:rPr lang="en-US" dirty="0">
                <a:solidFill>
                  <a:srgbClr val="737373"/>
                </a:solidFill>
              </a:rPr>
              <a:t>De </a:t>
            </a:r>
            <a:r>
              <a:rPr lang="en-US" dirty="0" err="1">
                <a:solidFill>
                  <a:srgbClr val="737373"/>
                </a:solidFill>
              </a:rPr>
              <a:t>donde</a:t>
            </a:r>
            <a:r>
              <a:rPr lang="en-US" dirty="0">
                <a:solidFill>
                  <a:srgbClr val="737373"/>
                </a:solidFill>
              </a:rPr>
              <a:t> </a:t>
            </a:r>
            <a:r>
              <a:rPr lang="en-US" dirty="0" err="1">
                <a:solidFill>
                  <a:srgbClr val="737373"/>
                </a:solidFill>
              </a:rPr>
              <a:t>venga</a:t>
            </a:r>
            <a:r>
              <a:rPr lang="en-US" dirty="0">
                <a:solidFill>
                  <a:srgbClr val="737373"/>
                </a:solidFill>
              </a:rPr>
              <a:t> </a:t>
            </a:r>
            <a:r>
              <a:rPr lang="en-US" dirty="0" err="1">
                <a:solidFill>
                  <a:srgbClr val="737373"/>
                </a:solidFill>
              </a:rPr>
              <a:t>tu</a:t>
            </a:r>
            <a:r>
              <a:rPr lang="en-US" dirty="0">
                <a:solidFill>
                  <a:srgbClr val="737373"/>
                </a:solidFill>
              </a:rPr>
              <a:t> </a:t>
            </a:r>
            <a:r>
              <a:rPr lang="en-US" dirty="0" err="1">
                <a:solidFill>
                  <a:srgbClr val="737373"/>
                </a:solidFill>
              </a:rPr>
              <a:t>código</a:t>
            </a:r>
            <a:r>
              <a:rPr lang="en-US" dirty="0">
                <a:solidFill>
                  <a:srgbClr val="737373"/>
                </a:solidFill>
              </a:rPr>
              <a:t>, </a:t>
            </a:r>
            <a:r>
              <a:rPr lang="en-US" dirty="0" err="1">
                <a:solidFill>
                  <a:srgbClr val="737373"/>
                </a:solidFill>
              </a:rPr>
              <a:t>puedes</a:t>
            </a:r>
            <a:r>
              <a:rPr lang="en-US" dirty="0">
                <a:solidFill>
                  <a:srgbClr val="737373"/>
                </a:solidFill>
              </a:rPr>
              <a:t> </a:t>
            </a:r>
            <a:r>
              <a:rPr lang="en-US" dirty="0" err="1">
                <a:solidFill>
                  <a:srgbClr val="737373"/>
                </a:solidFill>
              </a:rPr>
              <a:t>llevarlo</a:t>
            </a:r>
            <a:r>
              <a:rPr lang="en-US" dirty="0">
                <a:solidFill>
                  <a:srgbClr val="737373"/>
                </a:solidFill>
              </a:rPr>
              <a:t> a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2975183" y="3042748"/>
            <a:ext cx="394843" cy="162737"/>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11458523" y="3051575"/>
            <a:ext cx="394843" cy="162737"/>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spTree>
    <p:extLst>
      <p:ext uri="{BB962C8B-B14F-4D97-AF65-F5344CB8AC3E}">
        <p14:creationId xmlns:p14="http://schemas.microsoft.com/office/powerpoint/2010/main" val="206122322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18645" y="439361"/>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sp>
        <p:nvSpPr>
          <p:cNvPr id="55" name="Title 1"/>
          <p:cNvSpPr txBox="1">
            <a:spLocks/>
          </p:cNvSpPr>
          <p:nvPr/>
        </p:nvSpPr>
        <p:spPr>
          <a:xfrm>
            <a:off x="418645" y="439361"/>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sp>
        <p:nvSpPr>
          <p:cNvPr id="56"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smtClean="0">
                <a:gradFill>
                  <a:gsLst>
                    <a:gs pos="0">
                      <a:srgbClr val="0078D7"/>
                    </a:gs>
                    <a:gs pos="100000">
                      <a:srgbClr val="0078D7"/>
                    </a:gs>
                  </a:gsLst>
                  <a:lin ang="5400000" scaled="1"/>
                </a:gradFill>
              </a:rPr>
              <a:t>Windows se </a:t>
            </a:r>
            <a:r>
              <a:rPr lang="en-US" sz="4000" dirty="0" err="1" smtClean="0">
                <a:gradFill>
                  <a:gsLst>
                    <a:gs pos="0">
                      <a:srgbClr val="0078D7"/>
                    </a:gs>
                    <a:gs pos="100000">
                      <a:srgbClr val="0078D7"/>
                    </a:gs>
                  </a:gsLst>
                  <a:lin ang="5400000" scaled="1"/>
                </a:gradFill>
              </a:rPr>
              <a:t>encargará</a:t>
            </a:r>
            <a:r>
              <a:rPr lang="en-US" sz="4000" dirty="0" smtClean="0">
                <a:gradFill>
                  <a:gsLst>
                    <a:gs pos="0">
                      <a:srgbClr val="0078D7"/>
                    </a:gs>
                    <a:gs pos="100000">
                      <a:srgbClr val="0078D7"/>
                    </a:gs>
                  </a:gsLst>
                  <a:lin ang="5400000" scaled="1"/>
                </a:gradFill>
              </a:rPr>
              <a:t> del </a:t>
            </a:r>
            <a:r>
              <a:rPr lang="en-US" sz="4000" dirty="0" err="1" smtClean="0">
                <a:gradFill>
                  <a:gsLst>
                    <a:gs pos="0">
                      <a:srgbClr val="0078D7"/>
                    </a:gs>
                    <a:gs pos="100000">
                      <a:srgbClr val="0078D7"/>
                    </a:gs>
                  </a:gsLst>
                  <a:lin ang="5400000" scaled="1"/>
                </a:gradFill>
              </a:rPr>
              <a:t>trabajo</a:t>
            </a:r>
            <a:r>
              <a:rPr lang="en-US" sz="4000" dirty="0" smtClean="0">
                <a:gradFill>
                  <a:gsLst>
                    <a:gs pos="0">
                      <a:srgbClr val="0078D7"/>
                    </a:gs>
                    <a:gs pos="100000">
                      <a:srgbClr val="0078D7"/>
                    </a:gs>
                  </a:gsLst>
                  <a:lin ang="5400000" scaled="1"/>
                </a:gradFill>
              </a:rPr>
              <a:t> </a:t>
            </a:r>
            <a:r>
              <a:rPr lang="en-US" sz="4000" dirty="0" err="1" smtClean="0">
                <a:gradFill>
                  <a:gsLst>
                    <a:gs pos="0">
                      <a:srgbClr val="0078D7"/>
                    </a:gs>
                    <a:gs pos="100000">
                      <a:srgbClr val="0078D7"/>
                    </a:gs>
                  </a:gsLst>
                  <a:lin ang="5400000" scaled="1"/>
                </a:gradFill>
              </a:rPr>
              <a:t>pesado</a:t>
            </a:r>
            <a:endParaRPr lang="en-US" sz="4000" dirty="0">
              <a:gradFill>
                <a:gsLst>
                  <a:gs pos="0">
                    <a:srgbClr val="00188F"/>
                  </a:gs>
                  <a:gs pos="100000">
                    <a:srgbClr val="00188F"/>
                  </a:gs>
                </a:gsLst>
                <a:lin ang="5400000" scaled="1"/>
              </a:gradFill>
            </a:endParaRPr>
          </a:p>
        </p:txBody>
      </p:sp>
      <p:sp>
        <p:nvSpPr>
          <p:cNvPr id="57" name="Rectangle 14"/>
          <p:cNvSpPr/>
          <p:nvPr/>
        </p:nvSpPr>
        <p:spPr>
          <a:xfrm>
            <a:off x="301006" y="774951"/>
            <a:ext cx="9373577" cy="369332"/>
          </a:xfrm>
          <a:prstGeom prst="rect">
            <a:avLst/>
          </a:prstGeom>
        </p:spPr>
        <p:txBody>
          <a:bodyPr wrap="square">
            <a:spAutoFit/>
          </a:bodyPr>
          <a:lstStyle/>
          <a:p>
            <a:r>
              <a:rPr lang="en-US" dirty="0" smtClean="0">
                <a:solidFill>
                  <a:srgbClr val="737373"/>
                </a:solidFill>
              </a:rPr>
              <a:t>Se </a:t>
            </a:r>
            <a:r>
              <a:rPr lang="en-US" dirty="0" err="1" smtClean="0">
                <a:solidFill>
                  <a:srgbClr val="737373"/>
                </a:solidFill>
              </a:rPr>
              <a:t>traducen</a:t>
            </a:r>
            <a:r>
              <a:rPr lang="en-US" dirty="0" smtClean="0">
                <a:solidFill>
                  <a:srgbClr val="737373"/>
                </a:solidFill>
              </a:rPr>
              <a:t> y </a:t>
            </a:r>
            <a:r>
              <a:rPr lang="en-US" dirty="0" err="1" smtClean="0">
                <a:solidFill>
                  <a:srgbClr val="737373"/>
                </a:solidFill>
              </a:rPr>
              <a:t>redireccionan</a:t>
            </a:r>
            <a:r>
              <a:rPr lang="en-US" dirty="0" smtClean="0">
                <a:solidFill>
                  <a:srgbClr val="737373"/>
                </a:solidFill>
              </a:rPr>
              <a:t> </a:t>
            </a:r>
            <a:r>
              <a:rPr lang="en-US" dirty="0" err="1" smtClean="0">
                <a:solidFill>
                  <a:srgbClr val="737373"/>
                </a:solidFill>
              </a:rPr>
              <a:t>conceptos</a:t>
            </a:r>
            <a:r>
              <a:rPr lang="en-US" dirty="0" smtClean="0">
                <a:solidFill>
                  <a:srgbClr val="737373"/>
                </a:solidFill>
              </a:rPr>
              <a:t> Android a Windows</a:t>
            </a:r>
            <a:endParaRPr lang="en-US" dirty="0">
              <a:solidFill>
                <a:srgbClr val="737373"/>
              </a:solidFill>
            </a:endParaRPr>
          </a:p>
        </p:txBody>
      </p:sp>
      <p:sp>
        <p:nvSpPr>
          <p:cNvPr id="58" name="Rectangle 15"/>
          <p:cNvSpPr/>
          <p:nvPr/>
        </p:nvSpPr>
        <p:spPr bwMode="auto">
          <a:xfrm>
            <a:off x="418645" y="4261215"/>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Experiencia</a:t>
            </a:r>
            <a:r>
              <a:rPr lang="en-US" sz="1568" dirty="0" smtClean="0">
                <a:solidFill>
                  <a:srgbClr val="FFFFFF"/>
                </a:solidFill>
                <a:latin typeface="Segoe UI Light"/>
                <a:ea typeface="Segoe UI" pitchFamily="34" charset="0"/>
                <a:cs typeface="Segoe UI" pitchFamily="34" charset="0"/>
              </a:rPr>
              <a:t> de </a:t>
            </a:r>
            <a:r>
              <a:rPr lang="en-US" sz="1568" dirty="0" err="1" smtClean="0">
                <a:solidFill>
                  <a:srgbClr val="FFFFFF"/>
                </a:solidFill>
                <a:latin typeface="Segoe UI Light"/>
                <a:ea typeface="Segoe UI" pitchFamily="34" charset="0"/>
                <a:cs typeface="Segoe UI" pitchFamily="34" charset="0"/>
              </a:rPr>
              <a:t>usuario</a:t>
            </a:r>
            <a:endParaRPr lang="en-US" sz="1568"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377232" y="4235898"/>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Servicios</a:t>
            </a:r>
            <a:r>
              <a:rPr lang="en-US" sz="1568" dirty="0" smtClean="0">
                <a:solidFill>
                  <a:srgbClr val="FFFFFF"/>
                </a:solidFill>
                <a:latin typeface="Segoe UI Light"/>
                <a:ea typeface="Segoe UI" pitchFamily="34" charset="0"/>
                <a:cs typeface="Segoe UI" pitchFamily="34" charset="0"/>
              </a:rPr>
              <a:t> Cloud</a:t>
            </a:r>
            <a:endParaRPr lang="en-US" sz="1568"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335819" y="4235898"/>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Platforma</a:t>
            </a:r>
            <a:endParaRPr lang="en-US" sz="1568"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70082" y="2643123"/>
            <a:ext cx="1729396" cy="118666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133" y="3304207"/>
            <a:ext cx="1653718" cy="410862"/>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13919" y="2390414"/>
            <a:ext cx="1570630" cy="1456440"/>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Notificaciones</a:t>
              </a:r>
              <a:endParaRPr lang="en-US" sz="1568" dirty="0">
                <a:gradFill>
                  <a:gsLst>
                    <a:gs pos="2917">
                      <a:srgbClr val="404040"/>
                    </a:gs>
                    <a:gs pos="30000">
                      <a:srgbClr val="404040"/>
                    </a:gs>
                  </a:gsLst>
                  <a:lin ang="5400000" scaled="0"/>
                </a:gradFill>
              </a:endParaRPr>
            </a:p>
          </p:txBody>
        </p:sp>
      </p:grpSp>
      <p:grpSp>
        <p:nvGrpSpPr>
          <p:cNvPr id="66" name="Group 24"/>
          <p:cNvGrpSpPr/>
          <p:nvPr/>
        </p:nvGrpSpPr>
        <p:grpSpPr>
          <a:xfrm>
            <a:off x="642262" y="2308469"/>
            <a:ext cx="1279823" cy="1490237"/>
            <a:chOff x="381678" y="3861883"/>
            <a:chExt cx="1579639" cy="183934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62029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Compartir</a:t>
              </a:r>
              <a:endParaRPr lang="en-US" sz="1568" dirty="0">
                <a:gradFill>
                  <a:gsLst>
                    <a:gs pos="2917">
                      <a:srgbClr val="404040"/>
                    </a:gs>
                    <a:gs pos="30000">
                      <a:srgbClr val="404040"/>
                    </a:gs>
                  </a:gsLst>
                  <a:lin ang="5400000" scaled="0"/>
                </a:gradFill>
              </a:endParaRPr>
            </a:p>
          </p:txBody>
        </p:sp>
      </p:grpSp>
      <p:grpSp>
        <p:nvGrpSpPr>
          <p:cNvPr id="69" name="Group 25"/>
          <p:cNvGrpSpPr/>
          <p:nvPr/>
        </p:nvGrpSpPr>
        <p:grpSpPr>
          <a:xfrm>
            <a:off x="8743049" y="2415113"/>
            <a:ext cx="1360995" cy="1700272"/>
            <a:chOff x="8852822" y="3376974"/>
            <a:chExt cx="1679825" cy="2098584"/>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61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smtClean="0">
                  <a:gradFill>
                    <a:gsLst>
                      <a:gs pos="2917">
                        <a:srgbClr val="404040"/>
                      </a:gs>
                      <a:gs pos="30000">
                        <a:srgbClr val="404040"/>
                      </a:gs>
                    </a:gsLst>
                    <a:lin ang="5400000" scaled="0"/>
                  </a:gradFill>
                </a:rPr>
                <a:t>Sistema de </a:t>
              </a:r>
              <a:r>
                <a:rPr lang="en-US" sz="1568" dirty="0" err="1" smtClean="0">
                  <a:gradFill>
                    <a:gsLst>
                      <a:gs pos="2917">
                        <a:srgbClr val="404040"/>
                      </a:gs>
                      <a:gs pos="30000">
                        <a:srgbClr val="404040"/>
                      </a:gs>
                    </a:gsLst>
                    <a:lin ang="5400000" scaled="0"/>
                  </a:gradFill>
                </a:rPr>
                <a:t>archivos</a:t>
              </a:r>
              <a:endParaRPr lang="en-US" sz="1568" dirty="0">
                <a:gradFill>
                  <a:gsLst>
                    <a:gs pos="2917">
                      <a:srgbClr val="404040"/>
                    </a:gs>
                    <a:gs pos="30000">
                      <a:srgbClr val="404040"/>
                    </a:gs>
                  </a:gsLst>
                  <a:lin ang="5400000" scaled="0"/>
                </a:gradFill>
              </a:endParaRPr>
            </a:p>
          </p:txBody>
        </p:sp>
      </p:grpSp>
      <p:grpSp>
        <p:nvGrpSpPr>
          <p:cNvPr id="72" name="Group 26"/>
          <p:cNvGrpSpPr/>
          <p:nvPr/>
        </p:nvGrpSpPr>
        <p:grpSpPr>
          <a:xfrm>
            <a:off x="10499111" y="2475946"/>
            <a:ext cx="1265676" cy="1388506"/>
            <a:chOff x="10670699" y="3394371"/>
            <a:chExt cx="1562176" cy="1713781"/>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7"/>
              <a:ext cx="1562176" cy="62029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Camara</a:t>
              </a:r>
              <a:endParaRPr lang="en-US" sz="1568" dirty="0">
                <a:gradFill>
                  <a:gsLst>
                    <a:gs pos="2917">
                      <a:srgbClr val="404040"/>
                    </a:gs>
                    <a:gs pos="30000">
                      <a:srgbClr val="404040"/>
                    </a:gs>
                  </a:gsLst>
                  <a:lin ang="5400000" scaled="0"/>
                </a:gradFill>
              </a:endParaRPr>
            </a:p>
          </p:txBody>
        </p:sp>
      </p:grpSp>
      <p:sp>
        <p:nvSpPr>
          <p:cNvPr id="75" name="Rectangle 29"/>
          <p:cNvSpPr/>
          <p:nvPr/>
        </p:nvSpPr>
        <p:spPr>
          <a:xfrm>
            <a:off x="466938" y="4936072"/>
            <a:ext cx="3217611" cy="1719840"/>
          </a:xfrm>
          <a:prstGeom prst="rect">
            <a:avLst/>
          </a:prstGeom>
        </p:spPr>
        <p:txBody>
          <a:bodyPr wrap="square">
            <a:spAutoFit/>
          </a:bodyPr>
          <a:lstStyle/>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Acquisition</a:t>
            </a:r>
          </a:p>
          <a:p>
            <a:pPr marL="336145" indent="-336145" defTabSz="914038">
              <a:buFont typeface="Arial" panose="020B0604020202020204" pitchFamily="34" charset="0"/>
              <a:buChar char="•"/>
            </a:pPr>
            <a:r>
              <a:rPr lang="en-US" sz="1765" dirty="0" smtClean="0">
                <a:solidFill>
                  <a:srgbClr val="404040">
                    <a:lumMod val="50000"/>
                  </a:srgbClr>
                </a:solidFill>
                <a:ea typeface="Segoe UI" pitchFamily="34" charset="0"/>
                <a:cs typeface="Segoe UI" pitchFamily="34" charset="0"/>
              </a:rPr>
              <a:t>Input</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Interacciones</a:t>
            </a:r>
            <a:r>
              <a:rPr lang="en-US" sz="1765" dirty="0" smtClean="0">
                <a:solidFill>
                  <a:srgbClr val="404040">
                    <a:lumMod val="50000"/>
                  </a:srgbClr>
                </a:solidFill>
                <a:ea typeface="Segoe UI" pitchFamily="34" charset="0"/>
                <a:cs typeface="Segoe UI" pitchFamily="34" charset="0"/>
              </a:rPr>
              <a:t> App-to-app </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Windowing &amp; </a:t>
            </a:r>
            <a:r>
              <a:rPr lang="en-US" sz="1765" dirty="0" err="1" smtClean="0">
                <a:solidFill>
                  <a:srgbClr val="404040">
                    <a:lumMod val="50000"/>
                  </a:srgbClr>
                </a:solidFill>
                <a:ea typeface="Segoe UI" pitchFamily="34" charset="0"/>
                <a:cs typeface="Segoe UI" pitchFamily="34" charset="0"/>
              </a:rPr>
              <a:t>navegación</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Notificationes</a:t>
            </a:r>
            <a:r>
              <a:rPr lang="en-US" sz="1765" dirty="0" smtClean="0">
                <a:solidFill>
                  <a:srgbClr val="404040">
                    <a:lumMod val="50000"/>
                  </a:srgbClr>
                </a:solidFill>
                <a:ea typeface="Segoe UI" pitchFamily="34" charset="0"/>
                <a:cs typeface="Segoe UI" pitchFamily="34" charset="0"/>
              </a:rPr>
              <a:t> y </a:t>
            </a:r>
            <a:r>
              <a:rPr lang="en-US" sz="1765" dirty="0">
                <a:solidFill>
                  <a:srgbClr val="404040">
                    <a:lumMod val="50000"/>
                  </a:srgbClr>
                </a:solidFill>
                <a:ea typeface="Segoe UI" pitchFamily="34" charset="0"/>
                <a:cs typeface="Segoe UI" pitchFamily="34" charset="0"/>
              </a:rPr>
              <a:t>live tiles</a:t>
            </a:r>
          </a:p>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a:t>
            </a:r>
          </a:p>
        </p:txBody>
      </p:sp>
      <p:sp>
        <p:nvSpPr>
          <p:cNvPr id="76" name="Rectangle 32"/>
          <p:cNvSpPr/>
          <p:nvPr/>
        </p:nvSpPr>
        <p:spPr>
          <a:xfrm>
            <a:off x="4464134" y="4826150"/>
            <a:ext cx="2726236" cy="1991393"/>
          </a:xfrm>
          <a:prstGeom prst="rect">
            <a:avLst/>
          </a:prstGeom>
        </p:spPr>
        <p:txBody>
          <a:bodyPr wrap="square">
            <a:spAutoFit/>
          </a:bodyPr>
          <a:lstStyle/>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In-App Purchases</a:t>
            </a: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Anuncios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Mapas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Servicios</a:t>
            </a:r>
            <a:r>
              <a:rPr lang="en-US" sz="1765" dirty="0" smtClean="0">
                <a:solidFill>
                  <a:srgbClr val="404040">
                    <a:lumMod val="50000"/>
                  </a:srgbClr>
                </a:solidFill>
                <a:ea typeface="Segoe UI" pitchFamily="34" charset="0"/>
                <a:cs typeface="Segoe UI" pitchFamily="34" charset="0"/>
              </a:rPr>
              <a:t> de </a:t>
            </a:r>
            <a:r>
              <a:rPr lang="en-US" sz="1765" dirty="0" err="1" smtClean="0">
                <a:solidFill>
                  <a:srgbClr val="404040">
                    <a:lumMod val="50000"/>
                  </a:srgbClr>
                </a:solidFill>
                <a:ea typeface="Segoe UI" pitchFamily="34" charset="0"/>
                <a:cs typeface="Segoe UI" pitchFamily="34" charset="0"/>
              </a:rPr>
              <a:t>juegos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Analíticas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Servicio</a:t>
            </a:r>
            <a:r>
              <a:rPr lang="en-US" sz="1765" dirty="0" smtClean="0">
                <a:solidFill>
                  <a:srgbClr val="404040">
                    <a:lumMod val="50000"/>
                  </a:srgbClr>
                </a:solidFill>
                <a:ea typeface="Segoe UI" pitchFamily="34" charset="0"/>
                <a:cs typeface="Segoe UI" pitchFamily="34" charset="0"/>
              </a:rPr>
              <a:t> de </a:t>
            </a:r>
            <a:r>
              <a:rPr lang="en-US" sz="1765" dirty="0" err="1" smtClean="0">
                <a:solidFill>
                  <a:srgbClr val="404040">
                    <a:lumMod val="50000"/>
                  </a:srgbClr>
                </a:solidFill>
                <a:ea typeface="Segoe UI" pitchFamily="34" charset="0"/>
                <a:cs typeface="Segoe UI" pitchFamily="34" charset="0"/>
              </a:rPr>
              <a:t>notificación</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a:t>
            </a:r>
          </a:p>
        </p:txBody>
      </p:sp>
      <p:sp>
        <p:nvSpPr>
          <p:cNvPr id="77" name="Rectangle 35"/>
          <p:cNvSpPr/>
          <p:nvPr/>
        </p:nvSpPr>
        <p:spPr>
          <a:xfrm>
            <a:off x="8291534" y="4858832"/>
            <a:ext cx="2690518" cy="1993623"/>
          </a:xfrm>
          <a:prstGeom prst="rect">
            <a:avLst/>
          </a:prstGeom>
        </p:spPr>
        <p:txBody>
          <a:bodyPr wrap="square">
            <a:spAutoFit/>
          </a:bodyPr>
          <a:lstStyle/>
          <a:p>
            <a:pPr marL="336145" indent="-336145" defTabSz="914038">
              <a:buFont typeface="Arial" panose="020B0604020202020204" pitchFamily="34" charset="0"/>
              <a:buChar char="•"/>
            </a:pPr>
            <a:r>
              <a:rPr lang="en-US" sz="1765" dirty="0" smtClean="0">
                <a:solidFill>
                  <a:srgbClr val="404040">
                    <a:lumMod val="50000"/>
                  </a:srgbClr>
                </a:solidFill>
                <a:ea typeface="Segoe UI" pitchFamily="34" charset="0"/>
                <a:cs typeface="Segoe UI" pitchFamily="34" charset="0"/>
              </a:rPr>
              <a:t>Sistema de </a:t>
            </a:r>
            <a:r>
              <a:rPr lang="en-US" sz="1765" dirty="0" err="1" smtClean="0">
                <a:solidFill>
                  <a:srgbClr val="404040">
                    <a:lumMod val="50000"/>
                  </a:srgbClr>
                </a:solidFill>
                <a:ea typeface="Segoe UI" pitchFamily="34" charset="0"/>
                <a:cs typeface="Segoe UI" pitchFamily="34" charset="0"/>
              </a:rPr>
              <a:t>archivos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Contactos</a:t>
            </a:r>
            <a:r>
              <a:rPr lang="en-US" sz="1765" dirty="0">
                <a:solidFill>
                  <a:srgbClr val="404040">
                    <a:lumMod val="50000"/>
                  </a:srgbClr>
                </a:solidFill>
                <a:ea typeface="Segoe UI" pitchFamily="34" charset="0"/>
                <a:cs typeface="Segoe UI" pitchFamily="34" charset="0"/>
              </a:rPr>
              <a:t>, </a:t>
            </a:r>
            <a:r>
              <a:rPr lang="en-US" sz="1765" dirty="0" err="1">
                <a:solidFill>
                  <a:srgbClr val="404040">
                    <a:lumMod val="50000"/>
                  </a:srgbClr>
                </a:solidFill>
                <a:ea typeface="Segoe UI" pitchFamily="34" charset="0"/>
                <a:cs typeface="Segoe UI" pitchFamily="34" charset="0"/>
              </a:rPr>
              <a:t>f</a:t>
            </a:r>
            <a:r>
              <a:rPr lang="en-US" sz="1765" dirty="0" err="1" smtClean="0">
                <a:solidFill>
                  <a:srgbClr val="404040">
                    <a:lumMod val="50000"/>
                  </a:srgbClr>
                </a:solidFill>
                <a:ea typeface="Segoe UI" pitchFamily="34" charset="0"/>
                <a:cs typeface="Segoe UI" pitchFamily="34" charset="0"/>
              </a:rPr>
              <a:t>otos</a:t>
            </a:r>
            <a:r>
              <a:rPr lang="en-US" sz="1765" dirty="0">
                <a:solidFill>
                  <a:srgbClr val="404040">
                    <a:lumMod val="50000"/>
                  </a:srgbClr>
                </a:solidFill>
                <a:ea typeface="Segoe UI" pitchFamily="34" charset="0"/>
                <a:cs typeface="Segoe UI" pitchFamily="34" charset="0"/>
              </a:rPr>
              <a:t>,…</a:t>
            </a: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Sensores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Camara</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Gráficos</a:t>
            </a:r>
            <a:r>
              <a:rPr lang="en-US" sz="1765" dirty="0" smtClean="0">
                <a:solidFill>
                  <a:srgbClr val="404040">
                    <a:lumMod val="50000"/>
                  </a:srgbClr>
                </a:solidFill>
                <a:ea typeface="Segoe UI" pitchFamily="34" charset="0"/>
                <a:cs typeface="Segoe UI" pitchFamily="34" charset="0"/>
              </a:rPr>
              <a:t> &amp; </a:t>
            </a:r>
            <a:r>
              <a:rPr lang="en-US" sz="1765" dirty="0">
                <a:solidFill>
                  <a:srgbClr val="404040">
                    <a:lumMod val="50000"/>
                  </a:srgbClr>
                </a:solidFill>
                <a:ea typeface="Segoe UI" pitchFamily="34" charset="0"/>
                <a:cs typeface="Segoe UI" pitchFamily="34" charset="0"/>
              </a:rPr>
              <a:t>Direct X</a:t>
            </a:r>
          </a:p>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a:t>
            </a:r>
          </a:p>
          <a:p>
            <a:pPr defTabSz="914038"/>
            <a:endParaRPr lang="en-US" sz="1765"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48525076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18645" y="430495"/>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grpSp>
        <p:nvGrpSpPr>
          <p:cNvPr id="18" name="Group 17"/>
          <p:cNvGrpSpPr/>
          <p:nvPr/>
        </p:nvGrpSpPr>
        <p:grpSpPr>
          <a:xfrm>
            <a:off x="1016259" y="643797"/>
            <a:ext cx="3251875" cy="6520306"/>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smtClean="0">
                <a:gradFill>
                  <a:gsLst>
                    <a:gs pos="0">
                      <a:srgbClr val="0078D7"/>
                    </a:gs>
                    <a:gs pos="100000">
                      <a:srgbClr val="0078D7"/>
                    </a:gs>
                  </a:gsLst>
                  <a:lin ang="5400000" scaled="1"/>
                </a:gradFill>
              </a:rPr>
              <a:t>Experiencia</a:t>
            </a:r>
            <a:r>
              <a:rPr lang="en-US" sz="4000" dirty="0" smtClean="0">
                <a:gradFill>
                  <a:gsLst>
                    <a:gs pos="0">
                      <a:srgbClr val="0078D7"/>
                    </a:gs>
                    <a:gs pos="100000">
                      <a:srgbClr val="0078D7"/>
                    </a:gs>
                  </a:gsLst>
                  <a:lin ang="5400000" scaled="1"/>
                </a:gradFill>
              </a:rPr>
              <a:t> de </a:t>
            </a:r>
            <a:r>
              <a:rPr lang="en-US" sz="4000" dirty="0" err="1" smtClean="0">
                <a:gradFill>
                  <a:gsLst>
                    <a:gs pos="0">
                      <a:srgbClr val="0078D7"/>
                    </a:gs>
                    <a:gs pos="100000">
                      <a:srgbClr val="0078D7"/>
                    </a:gs>
                  </a:gsLst>
                  <a:lin ang="5400000" scaled="1"/>
                </a:gradFill>
              </a:rPr>
              <a:t>usuario</a:t>
            </a:r>
            <a:endParaRPr lang="en-US" sz="4000" dirty="0">
              <a:gradFill>
                <a:gsLst>
                  <a:gs pos="0">
                    <a:srgbClr val="00188F"/>
                  </a:gs>
                  <a:gs pos="100000">
                    <a:srgbClr val="00188F"/>
                  </a:gs>
                </a:gsLst>
                <a:lin ang="5400000" scaled="1"/>
              </a:gradFill>
            </a:endParaRPr>
          </a:p>
        </p:txBody>
      </p:sp>
      <p:sp>
        <p:nvSpPr>
          <p:cNvPr id="33" name="Rectangle 32"/>
          <p:cNvSpPr/>
          <p:nvPr/>
        </p:nvSpPr>
        <p:spPr>
          <a:xfrm>
            <a:off x="301006" y="774951"/>
            <a:ext cx="9373577" cy="374793"/>
          </a:xfrm>
          <a:prstGeom prst="rect">
            <a:avLst/>
          </a:prstGeom>
        </p:spPr>
        <p:txBody>
          <a:bodyPr wrap="square">
            <a:spAutoFit/>
          </a:bodyPr>
          <a:lstStyle/>
          <a:p>
            <a:r>
              <a:rPr lang="en-US" dirty="0" smtClean="0">
                <a:solidFill>
                  <a:srgbClr val="737373"/>
                </a:solidFill>
              </a:rPr>
              <a:t>Las Apps </a:t>
            </a:r>
            <a:r>
              <a:rPr lang="en-US" dirty="0" err="1" smtClean="0">
                <a:solidFill>
                  <a:srgbClr val="737373"/>
                </a:solidFill>
              </a:rPr>
              <a:t>creadas</a:t>
            </a:r>
            <a:r>
              <a:rPr lang="en-US" dirty="0" smtClean="0">
                <a:solidFill>
                  <a:srgbClr val="737373"/>
                </a:solidFill>
              </a:rPr>
              <a:t> con Project </a:t>
            </a:r>
            <a:r>
              <a:rPr lang="en-US" dirty="0">
                <a:solidFill>
                  <a:srgbClr val="737373"/>
                </a:solidFill>
              </a:rPr>
              <a:t>Astoria </a:t>
            </a:r>
            <a:r>
              <a:rPr lang="en-US" dirty="0" smtClean="0">
                <a:solidFill>
                  <a:srgbClr val="737373"/>
                </a:solidFill>
              </a:rPr>
              <a:t>son Apps Windows </a:t>
            </a:r>
            <a:endParaRPr lang="en-US" dirty="0">
              <a:solidFill>
                <a:srgbClr val="737373"/>
              </a:solidFill>
            </a:endParaRPr>
          </a:p>
        </p:txBody>
      </p:sp>
      <p:grpSp>
        <p:nvGrpSpPr>
          <p:cNvPr id="21" name="Group 20"/>
          <p:cNvGrpSpPr/>
          <p:nvPr/>
        </p:nvGrpSpPr>
        <p:grpSpPr>
          <a:xfrm>
            <a:off x="1276836" y="1781204"/>
            <a:ext cx="2670333" cy="4747259"/>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276835" y="1781204"/>
            <a:ext cx="2670333" cy="4747259"/>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08600" y="2532575"/>
            <a:ext cx="774019" cy="149404"/>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defTabSz="914038"/>
            <a:r>
              <a:rPr lang="en-US" sz="784"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0106" y="5670062"/>
            <a:ext cx="2028977" cy="1289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814148" y="5997084"/>
            <a:ext cx="4226892" cy="635559"/>
          </a:xfrm>
          <a:prstGeom prst="rect">
            <a:avLst/>
          </a:prstGeom>
        </p:spPr>
        <p:txBody>
          <a:bodyPr wrap="square" anchor="ctr">
            <a:spAutoFit/>
          </a:bodyPr>
          <a:lstStyle/>
          <a:p>
            <a:r>
              <a:rPr lang="en-US" sz="1765" dirty="0" smtClean="0">
                <a:solidFill>
                  <a:srgbClr val="404040">
                    <a:lumMod val="75000"/>
                  </a:srgbClr>
                </a:solidFill>
              </a:rPr>
              <a:t>Los </a:t>
            </a:r>
            <a:r>
              <a:rPr lang="en-US" sz="1765" dirty="0" err="1" smtClean="0">
                <a:solidFill>
                  <a:srgbClr val="404040">
                    <a:lumMod val="75000"/>
                  </a:srgbClr>
                </a:solidFill>
              </a:rPr>
              <a:t>usuarios</a:t>
            </a:r>
            <a:r>
              <a:rPr lang="en-US" sz="1765" dirty="0" smtClean="0">
                <a:solidFill>
                  <a:srgbClr val="404040">
                    <a:lumMod val="75000"/>
                  </a:srgbClr>
                </a:solidFill>
              </a:rPr>
              <a:t> </a:t>
            </a:r>
            <a:r>
              <a:rPr lang="en-US" sz="1765" dirty="0" err="1" smtClean="0">
                <a:solidFill>
                  <a:srgbClr val="404040">
                    <a:lumMod val="75000"/>
                  </a:srgbClr>
                </a:solidFill>
              </a:rPr>
              <a:t>adquieren</a:t>
            </a:r>
            <a:r>
              <a:rPr lang="en-US" sz="1765" dirty="0" smtClean="0">
                <a:solidFill>
                  <a:srgbClr val="404040">
                    <a:lumMod val="75000"/>
                  </a:srgbClr>
                </a:solidFill>
              </a:rPr>
              <a:t> </a:t>
            </a:r>
            <a:r>
              <a:rPr lang="en-US" sz="1765" dirty="0" err="1" smtClean="0">
                <a:solidFill>
                  <a:srgbClr val="404040">
                    <a:lumMod val="75000"/>
                  </a:srgbClr>
                </a:solidFill>
              </a:rPr>
              <a:t>las</a:t>
            </a:r>
            <a:r>
              <a:rPr lang="en-US" sz="1765" dirty="0" smtClean="0">
                <a:solidFill>
                  <a:srgbClr val="404040">
                    <a:lumMod val="75000"/>
                  </a:srgbClr>
                </a:solidFill>
              </a:rPr>
              <a:t> Apps Project Astoria </a:t>
            </a:r>
            <a:r>
              <a:rPr lang="en-US" sz="1765" dirty="0" err="1" smtClean="0">
                <a:solidFill>
                  <a:srgbClr val="404040">
                    <a:lumMod val="75000"/>
                  </a:srgbClr>
                </a:solidFill>
              </a:rPr>
              <a:t>desde</a:t>
            </a:r>
            <a:r>
              <a:rPr lang="en-US" sz="1765" dirty="0" smtClean="0">
                <a:solidFill>
                  <a:srgbClr val="404040">
                    <a:lumMod val="75000"/>
                  </a:srgbClr>
                </a:solidFill>
              </a:rPr>
              <a:t> la Windows </a:t>
            </a:r>
            <a:r>
              <a:rPr lang="en-US" sz="1765" dirty="0">
                <a:solidFill>
                  <a:srgbClr val="404040">
                    <a:lumMod val="75000"/>
                  </a:srgbClr>
                </a:solidFill>
              </a:rPr>
              <a:t>Store</a:t>
            </a:r>
          </a:p>
        </p:txBody>
      </p:sp>
      <p:sp>
        <p:nvSpPr>
          <p:cNvPr id="34" name="Rectangle 3"/>
          <p:cNvSpPr/>
          <p:nvPr/>
        </p:nvSpPr>
        <p:spPr bwMode="auto">
          <a:xfrm>
            <a:off x="10571497" y="142109"/>
            <a:ext cx="1520686" cy="371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571497" y="592604"/>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Servicios</a:t>
            </a:r>
            <a:endParaRPr lang="en-US" sz="1372"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571496" y="1039365"/>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Platforma</a:t>
            </a:r>
            <a:endParaRPr lang="en-US" sz="1372"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379614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981" y="1337639"/>
            <a:ext cx="2821014" cy="53338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337" y="1797680"/>
            <a:ext cx="2482745" cy="4413768"/>
          </a:xfrm>
          <a:prstGeom prst="rect">
            <a:avLst/>
          </a:prstGeom>
        </p:spPr>
      </p:pic>
      <p:sp>
        <p:nvSpPr>
          <p:cNvPr id="5" name="Title 2"/>
          <p:cNvSpPr txBox="1">
            <a:spLocks/>
          </p:cNvSpPr>
          <p:nvPr/>
        </p:nvSpPr>
        <p:spPr>
          <a:xfrm>
            <a:off x="270893" y="206402"/>
            <a:ext cx="11650218" cy="98185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a:gradFill>
                  <a:gsLst>
                    <a:gs pos="0">
                      <a:srgbClr val="0078D7"/>
                    </a:gs>
                    <a:gs pos="100000">
                      <a:srgbClr val="0078D7"/>
                    </a:gs>
                  </a:gsLst>
                  <a:lin ang="5400000" scaled="1"/>
                </a:gradFill>
              </a:rPr>
              <a:t>Experiencia</a:t>
            </a:r>
            <a:r>
              <a:rPr lang="en-US" sz="4000" dirty="0">
                <a:gradFill>
                  <a:gsLst>
                    <a:gs pos="0">
                      <a:srgbClr val="0078D7"/>
                    </a:gs>
                    <a:gs pos="100000">
                      <a:srgbClr val="0078D7"/>
                    </a:gs>
                  </a:gsLst>
                  <a:lin ang="5400000" scaled="1"/>
                </a:gradFill>
              </a:rPr>
              <a:t> de </a:t>
            </a:r>
            <a:r>
              <a:rPr lang="en-US" sz="4000" dirty="0" err="1">
                <a:gradFill>
                  <a:gsLst>
                    <a:gs pos="0">
                      <a:srgbClr val="0078D7"/>
                    </a:gs>
                    <a:gs pos="100000">
                      <a:srgbClr val="0078D7"/>
                    </a:gs>
                  </a:gsLst>
                  <a:lin ang="5400000" scaled="1"/>
                </a:gradFill>
              </a:rPr>
              <a:t>usuario</a:t>
            </a:r>
            <a:endParaRPr lang="en-US" sz="4000" dirty="0">
              <a:gradFill>
                <a:gsLst>
                  <a:gs pos="0">
                    <a:srgbClr val="00188F"/>
                  </a:gs>
                  <a:gs pos="100000">
                    <a:srgbClr val="00188F"/>
                  </a:gs>
                </a:gsLst>
                <a:lin ang="5400000" scaled="1"/>
              </a:gradFill>
            </a:endParaRPr>
          </a:p>
        </p:txBody>
      </p:sp>
      <p:sp>
        <p:nvSpPr>
          <p:cNvPr id="6" name="Rectangle 77"/>
          <p:cNvSpPr/>
          <p:nvPr/>
        </p:nvSpPr>
        <p:spPr>
          <a:xfrm>
            <a:off x="301829" y="775328"/>
            <a:ext cx="9372248" cy="374740"/>
          </a:xfrm>
          <a:prstGeom prst="rect">
            <a:avLst/>
          </a:prstGeom>
        </p:spPr>
        <p:txBody>
          <a:bodyPr wrap="square">
            <a:spAutoFit/>
          </a:bodyPr>
          <a:lstStyle/>
          <a:p>
            <a:r>
              <a:rPr lang="en-US" dirty="0">
                <a:solidFill>
                  <a:srgbClr val="737373"/>
                </a:solidFill>
              </a:rPr>
              <a:t>Las Apps </a:t>
            </a:r>
            <a:r>
              <a:rPr lang="en-US" dirty="0" err="1">
                <a:solidFill>
                  <a:srgbClr val="737373"/>
                </a:solidFill>
              </a:rPr>
              <a:t>creadas</a:t>
            </a:r>
            <a:r>
              <a:rPr lang="en-US" dirty="0">
                <a:solidFill>
                  <a:srgbClr val="737373"/>
                </a:solidFill>
              </a:rPr>
              <a:t> con Project Astoria son Apps Windows </a:t>
            </a:r>
          </a:p>
        </p:txBody>
      </p:sp>
      <p:grpSp>
        <p:nvGrpSpPr>
          <p:cNvPr id="21" name="Group 1"/>
          <p:cNvGrpSpPr/>
          <p:nvPr/>
        </p:nvGrpSpPr>
        <p:grpSpPr>
          <a:xfrm>
            <a:off x="4117143" y="3671288"/>
            <a:ext cx="7093217" cy="615473"/>
            <a:chOff x="4085848" y="3261785"/>
            <a:chExt cx="7236477" cy="627902"/>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02"/>
              <a:chOff x="2702293" y="2071454"/>
              <a:chExt cx="3679088" cy="627902"/>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40562" cy="627902"/>
              </a:xfrm>
              <a:prstGeom prst="rect">
                <a:avLst/>
              </a:prstGeom>
              <a:noFill/>
            </p:spPr>
            <p:txBody>
              <a:bodyPr wrap="none" lIns="179259" tIns="143407" rIns="179259" bIns="143407" rtlCol="0">
                <a:spAutoFit/>
              </a:bodyPr>
              <a:lstStyle/>
              <a:p>
                <a:pPr>
                  <a:lnSpc>
                    <a:spcPct val="90000"/>
                  </a:lnSpc>
                  <a:spcAft>
                    <a:spcPts val="588"/>
                  </a:spcAft>
                </a:pPr>
                <a:r>
                  <a:rPr lang="en-US" sz="2353"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17143" y="3447090"/>
            <a:ext cx="6348761" cy="101882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29" name="Group 21"/>
            <p:cNvGrpSpPr/>
            <p:nvPr/>
          </p:nvGrpSpPr>
          <p:grpSpPr>
            <a:xfrm>
              <a:off x="4084651" y="3871173"/>
              <a:ext cx="3679088" cy="627903"/>
              <a:chOff x="2702293" y="2071454"/>
              <a:chExt cx="3679088" cy="627903"/>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40562" cy="627903"/>
              </a:xfrm>
              <a:prstGeom prst="rect">
                <a:avLst/>
              </a:prstGeom>
              <a:noFill/>
            </p:spPr>
            <p:txBody>
              <a:bodyPr wrap="none" lIns="179259" tIns="143407" rIns="179259" bIns="143407" rtlCol="0">
                <a:spAutoFit/>
              </a:bodyPr>
              <a:lstStyle/>
              <a:p>
                <a:pPr>
                  <a:lnSpc>
                    <a:spcPct val="90000"/>
                  </a:lnSpc>
                  <a:spcAft>
                    <a:spcPts val="588"/>
                  </a:spcAft>
                </a:pPr>
                <a:r>
                  <a:rPr lang="en-US" sz="2353"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17143" y="3671291"/>
            <a:ext cx="6150661" cy="615473"/>
            <a:chOff x="4089417" y="5774194"/>
            <a:chExt cx="6274885" cy="627902"/>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02"/>
              <a:chOff x="2702293" y="2071454"/>
              <a:chExt cx="3679088" cy="627902"/>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40562" cy="627902"/>
              </a:xfrm>
              <a:prstGeom prst="rect">
                <a:avLst/>
              </a:prstGeom>
              <a:noFill/>
            </p:spPr>
            <p:txBody>
              <a:bodyPr wrap="none" lIns="179259" tIns="143407" rIns="179259" bIns="143407" rtlCol="0">
                <a:spAutoFit/>
              </a:bodyPr>
              <a:lstStyle/>
              <a:p>
                <a:pPr>
                  <a:lnSpc>
                    <a:spcPct val="90000"/>
                  </a:lnSpc>
                  <a:spcAft>
                    <a:spcPts val="588"/>
                  </a:spcAft>
                </a:pPr>
                <a:r>
                  <a:rPr lang="en-US" sz="2353"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570863" y="142576"/>
            <a:ext cx="1520470" cy="371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862"/>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10570863" y="593007"/>
            <a:ext cx="1520470" cy="37102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862"/>
            <a:r>
              <a:rPr lang="en-US" sz="1371" dirty="0" err="1" smtClean="0">
                <a:solidFill>
                  <a:srgbClr val="FFFFFF"/>
                </a:solidFill>
                <a:latin typeface="Segoe UI Light"/>
                <a:ea typeface="Segoe UI" pitchFamily="34" charset="0"/>
                <a:cs typeface="Segoe UI" pitchFamily="34" charset="0"/>
              </a:rPr>
              <a:t>Servicios</a:t>
            </a:r>
            <a:endParaRPr lang="en-US" sz="1371"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10570861" y="1039704"/>
            <a:ext cx="1520470" cy="37102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t" anchorCtr="0"/>
          <a:lstStyle/>
          <a:p>
            <a:pPr algn="ctr" defTabSz="913862"/>
            <a:r>
              <a:rPr lang="en-US" sz="1371" dirty="0" err="1" smtClean="0">
                <a:solidFill>
                  <a:srgbClr val="FFFFFF"/>
                </a:solidFill>
                <a:latin typeface="Segoe UI Light"/>
                <a:ea typeface="Segoe UI" pitchFamily="34" charset="0"/>
                <a:cs typeface="Segoe UI" pitchFamily="34" charset="0"/>
              </a:rPr>
              <a:t>Platforma</a:t>
            </a:r>
            <a:endParaRPr lang="en-US" sz="1371"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1337" y="1797679"/>
            <a:ext cx="2480504" cy="440978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0692" y="1796995"/>
            <a:ext cx="2481793" cy="4413217"/>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1165664" y="1934959"/>
            <a:ext cx="2486176" cy="4272023"/>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6817" y="1795847"/>
            <a:ext cx="2482745" cy="4413768"/>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1165664" y="1793101"/>
            <a:ext cx="2490695" cy="441388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1165663" y="1788635"/>
            <a:ext cx="2490696" cy="4417081"/>
          </a:xfrm>
          <a:prstGeom prst="rect">
            <a:avLst/>
          </a:prstGeom>
        </p:spPr>
      </p:pic>
      <p:sp>
        <p:nvSpPr>
          <p:cNvPr id="42" name="Oval 41"/>
          <p:cNvSpPr/>
          <p:nvPr/>
        </p:nvSpPr>
        <p:spPr bwMode="auto">
          <a:xfrm>
            <a:off x="886220" y="4175916"/>
            <a:ext cx="740742" cy="740742"/>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644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03142" y="1700800"/>
          <a:ext cx="2903658" cy="5140131"/>
        </p:xfrm>
        <a:graphic>
          <a:graphicData uri="http://schemas.openxmlformats.org/drawingml/2006/table">
            <a:tbl>
              <a:tblPr firstRow="1" bandRow="1"/>
              <a:tblGrid>
                <a:gridCol w="2903658">
                  <a:extLst>
                    <a:ext uri="{9D8B030D-6E8A-4147-A177-3AD203B41FA5}">
                      <a16:colId xmlns:a16="http://schemas.microsoft.com/office/drawing/2014/main" xmlns="" val="20001"/>
                    </a:ext>
                  </a:extLst>
                </a:gridCol>
              </a:tblGrid>
              <a:tr h="60044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7141" marR="137141" marT="27428" marB="548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408193">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7074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570742">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805754">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57124">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408193">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55946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559467">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7141" marR="137141" marT="45713" marB="4571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5709942" y="2383171"/>
            <a:ext cx="5078915" cy="3735103"/>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48659" tIns="0" rIns="248659" bIns="0" rtlCol="0" anchor="ctr" anchorCtr="0"/>
            <a:lstStyle/>
            <a:p>
              <a:pPr marL="457112" indent="-457112" defTabSz="932440">
                <a:lnSpc>
                  <a:spcPct val="90000"/>
                </a:lnSpc>
                <a:spcBef>
                  <a:spcPts val="816"/>
                </a:spcBef>
                <a:spcAft>
                  <a:spcPts val="816"/>
                </a:spcAft>
                <a:buFont typeface="Arial" panose="020B0604020202020204" pitchFamily="34" charset="0"/>
                <a:buChar char="•"/>
              </a:pPr>
              <a:r>
                <a:rPr lang="en-US" sz="196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57112" indent="-457112" defTabSz="932440">
                <a:lnSpc>
                  <a:spcPct val="90000"/>
                </a:lnSpc>
                <a:spcBef>
                  <a:spcPts val="816"/>
                </a:spcBef>
                <a:spcAft>
                  <a:spcPts val="816"/>
                </a:spcAft>
                <a:buFont typeface="Arial" panose="020B0604020202020204" pitchFamily="34" charset="0"/>
                <a:buChar char="•"/>
              </a:pPr>
              <a:r>
                <a:rPr lang="en-US" sz="196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57112" indent="-457112" defTabSz="932440">
                <a:lnSpc>
                  <a:spcPct val="90000"/>
                </a:lnSpc>
                <a:spcBef>
                  <a:spcPts val="816"/>
                </a:spcBef>
                <a:spcAft>
                  <a:spcPts val="816"/>
                </a:spcAft>
                <a:buFont typeface="Arial" panose="020B0604020202020204" pitchFamily="34" charset="0"/>
                <a:buChar char="•"/>
              </a:pPr>
              <a:r>
                <a:rPr lang="en-US" sz="196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smtClean="0">
                <a:gradFill>
                  <a:gsLst>
                    <a:gs pos="0">
                      <a:srgbClr val="0078D7"/>
                    </a:gs>
                    <a:gs pos="100000">
                      <a:srgbClr val="0078D7"/>
                    </a:gs>
                  </a:gsLst>
                  <a:lin ang="5400000" scaled="1"/>
                </a:gradFill>
              </a:rPr>
              <a:t>Servicios</a:t>
            </a:r>
            <a:r>
              <a:rPr lang="en-US" sz="4000" dirty="0" smtClean="0">
                <a:gradFill>
                  <a:gsLst>
                    <a:gs pos="0">
                      <a:srgbClr val="0078D7"/>
                    </a:gs>
                    <a:gs pos="100000">
                      <a:srgbClr val="0078D7"/>
                    </a:gs>
                  </a:gsLst>
                  <a:lin ang="5400000" scaled="1"/>
                </a:gradFill>
              </a:rPr>
              <a:t> Cloud</a:t>
            </a:r>
            <a:endParaRPr lang="en-US" sz="4000" dirty="0">
              <a:gradFill>
                <a:gsLst>
                  <a:gs pos="0">
                    <a:srgbClr val="00188F"/>
                  </a:gs>
                  <a:gs pos="100000">
                    <a:srgbClr val="00188F"/>
                  </a:gs>
                </a:gsLst>
                <a:lin ang="5400000" scaled="1"/>
              </a:gradFill>
            </a:endParaRPr>
          </a:p>
        </p:txBody>
      </p:sp>
      <p:sp>
        <p:nvSpPr>
          <p:cNvPr id="9" name="Rectangle 8"/>
          <p:cNvSpPr/>
          <p:nvPr/>
        </p:nvSpPr>
        <p:spPr>
          <a:xfrm>
            <a:off x="270067" y="813146"/>
            <a:ext cx="9373577" cy="374793"/>
          </a:xfrm>
          <a:prstGeom prst="rect">
            <a:avLst/>
          </a:prstGeom>
        </p:spPr>
        <p:txBody>
          <a:bodyPr wrap="square">
            <a:spAutoFit/>
          </a:bodyPr>
          <a:lstStyle/>
          <a:p>
            <a:r>
              <a:rPr lang="en-US" dirty="0" smtClean="0">
                <a:solidFill>
                  <a:srgbClr val="737373"/>
                </a:solidFill>
              </a:rPr>
              <a:t>Las Apps Windows </a:t>
            </a:r>
            <a:r>
              <a:rPr lang="en-US" dirty="0" err="1" smtClean="0">
                <a:solidFill>
                  <a:srgbClr val="737373"/>
                </a:solidFill>
              </a:rPr>
              <a:t>creadas</a:t>
            </a:r>
            <a:r>
              <a:rPr lang="en-US" dirty="0" smtClean="0">
                <a:solidFill>
                  <a:srgbClr val="737373"/>
                </a:solidFill>
              </a:rPr>
              <a:t> con Project </a:t>
            </a:r>
            <a:r>
              <a:rPr lang="en-US" dirty="0">
                <a:solidFill>
                  <a:srgbClr val="737373"/>
                </a:solidFill>
              </a:rPr>
              <a:t>Astoria </a:t>
            </a:r>
            <a:r>
              <a:rPr lang="en-US" dirty="0" err="1" smtClean="0">
                <a:solidFill>
                  <a:srgbClr val="737373"/>
                </a:solidFill>
              </a:rPr>
              <a:t>usan</a:t>
            </a:r>
            <a:r>
              <a:rPr lang="en-US" dirty="0" smtClean="0">
                <a:solidFill>
                  <a:srgbClr val="737373"/>
                </a:solidFill>
              </a:rPr>
              <a:t> </a:t>
            </a:r>
            <a:r>
              <a:rPr lang="en-US" dirty="0" err="1" smtClean="0">
                <a:solidFill>
                  <a:srgbClr val="737373"/>
                </a:solidFill>
              </a:rPr>
              <a:t>servicios</a:t>
            </a:r>
            <a:r>
              <a:rPr lang="en-US" dirty="0" smtClean="0">
                <a:solidFill>
                  <a:srgbClr val="737373"/>
                </a:solidFill>
              </a:rPr>
              <a:t> Microsoft</a:t>
            </a:r>
            <a:endParaRPr lang="en-US" dirty="0">
              <a:solidFill>
                <a:srgbClr val="737373"/>
              </a:solidFill>
            </a:endParaRPr>
          </a:p>
        </p:txBody>
      </p:sp>
      <p:sp>
        <p:nvSpPr>
          <p:cNvPr id="13" name="Rectangle 3"/>
          <p:cNvSpPr/>
          <p:nvPr/>
        </p:nvSpPr>
        <p:spPr bwMode="auto">
          <a:xfrm>
            <a:off x="10571497" y="142109"/>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571497" y="592604"/>
            <a:ext cx="1520686" cy="371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a:solidFill>
                  <a:srgbClr val="FFFFFF"/>
                </a:solidFill>
                <a:latin typeface="Segoe UI Light"/>
                <a:ea typeface="Segoe UI" pitchFamily="34" charset="0"/>
                <a:cs typeface="Segoe UI" pitchFamily="34" charset="0"/>
              </a:rPr>
              <a:t>S</a:t>
            </a:r>
            <a:r>
              <a:rPr lang="en-US" sz="1372" dirty="0" err="1" smtClean="0">
                <a:solidFill>
                  <a:srgbClr val="FFFFFF"/>
                </a:solidFill>
                <a:latin typeface="Segoe UI Light"/>
                <a:ea typeface="Segoe UI" pitchFamily="34" charset="0"/>
                <a:cs typeface="Segoe UI" pitchFamily="34" charset="0"/>
              </a:rPr>
              <a:t>ervicios</a:t>
            </a:r>
            <a:endParaRPr lang="en-US" sz="1372"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571496" y="1039365"/>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Platforma</a:t>
            </a:r>
            <a:endParaRPr lang="en-US" sz="1372"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99738961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18645" y="439361"/>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sp>
        <p:nvSpPr>
          <p:cNvPr id="12"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smtClean="0">
                <a:gradFill>
                  <a:gsLst>
                    <a:gs pos="0">
                      <a:srgbClr val="0078D7"/>
                    </a:gs>
                    <a:gs pos="100000">
                      <a:srgbClr val="0078D7"/>
                    </a:gs>
                  </a:gsLst>
                  <a:lin ang="5400000" scaled="1"/>
                </a:gradFill>
              </a:rPr>
              <a:t>Redirección</a:t>
            </a:r>
            <a:endParaRPr lang="en-US" sz="4000" dirty="0">
              <a:gradFill>
                <a:gsLst>
                  <a:gs pos="0">
                    <a:srgbClr val="00188F"/>
                  </a:gs>
                  <a:gs pos="100000">
                    <a:srgbClr val="00188F"/>
                  </a:gs>
                </a:gsLst>
                <a:lin ang="5400000" scaled="1"/>
              </a:gradFill>
            </a:endParaRPr>
          </a:p>
        </p:txBody>
      </p:sp>
      <p:sp>
        <p:nvSpPr>
          <p:cNvPr id="18" name="Rectangle 17"/>
          <p:cNvSpPr/>
          <p:nvPr/>
        </p:nvSpPr>
        <p:spPr>
          <a:xfrm>
            <a:off x="301006" y="774951"/>
            <a:ext cx="9373577" cy="374793"/>
          </a:xfrm>
          <a:prstGeom prst="rect">
            <a:avLst/>
          </a:prstGeom>
        </p:spPr>
        <p:txBody>
          <a:bodyPr wrap="square">
            <a:spAutoFit/>
          </a:bodyPr>
          <a:lstStyle/>
          <a:p>
            <a:r>
              <a:rPr lang="en-US" dirty="0" smtClean="0">
                <a:solidFill>
                  <a:srgbClr val="737373"/>
                </a:solidFill>
              </a:rPr>
              <a:t>Las </a:t>
            </a:r>
            <a:r>
              <a:rPr lang="en-US" dirty="0" err="1" smtClean="0">
                <a:solidFill>
                  <a:srgbClr val="737373"/>
                </a:solidFill>
              </a:rPr>
              <a:t>capacidades</a:t>
            </a:r>
            <a:r>
              <a:rPr lang="en-US" dirty="0" smtClean="0">
                <a:solidFill>
                  <a:srgbClr val="737373"/>
                </a:solidFill>
              </a:rPr>
              <a:t> de la </a:t>
            </a:r>
            <a:r>
              <a:rPr lang="en-US" dirty="0" err="1" smtClean="0">
                <a:solidFill>
                  <a:srgbClr val="737373"/>
                </a:solidFill>
              </a:rPr>
              <a:t>plataforma</a:t>
            </a:r>
            <a:r>
              <a:rPr lang="en-US" dirty="0" smtClean="0">
                <a:solidFill>
                  <a:srgbClr val="737373"/>
                </a:solidFill>
              </a:rPr>
              <a:t> Android se </a:t>
            </a:r>
            <a:r>
              <a:rPr lang="en-US" dirty="0" err="1" smtClean="0">
                <a:solidFill>
                  <a:srgbClr val="737373"/>
                </a:solidFill>
              </a:rPr>
              <a:t>redireccionan</a:t>
            </a:r>
            <a:r>
              <a:rPr lang="en-US" dirty="0" smtClean="0">
                <a:solidFill>
                  <a:srgbClr val="737373"/>
                </a:solidFill>
              </a:rPr>
              <a:t> a la </a:t>
            </a:r>
            <a:r>
              <a:rPr lang="en-US" dirty="0" err="1" smtClean="0">
                <a:solidFill>
                  <a:srgbClr val="737373"/>
                </a:solidFill>
              </a:rPr>
              <a:t>plataforma</a:t>
            </a:r>
            <a:r>
              <a:rPr lang="en-US" dirty="0" smtClean="0">
                <a:solidFill>
                  <a:srgbClr val="737373"/>
                </a:solidFill>
              </a:rPr>
              <a:t> Windows</a:t>
            </a:r>
            <a:endParaRPr lang="en-US" dirty="0">
              <a:solidFill>
                <a:srgbClr val="737373"/>
              </a:solidFill>
            </a:endParaRPr>
          </a:p>
        </p:txBody>
      </p:sp>
      <p:sp>
        <p:nvSpPr>
          <p:cNvPr id="14" name="Rectangle 13"/>
          <p:cNvSpPr/>
          <p:nvPr/>
        </p:nvSpPr>
        <p:spPr bwMode="auto">
          <a:xfrm>
            <a:off x="603335" y="2005178"/>
            <a:ext cx="4780932" cy="20990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APPX</a:t>
            </a: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293721" y="3099577"/>
            <a:ext cx="1456690" cy="86432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304526" y="1821389"/>
            <a:ext cx="5303847" cy="246820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90897" y="4585522"/>
            <a:ext cx="4777866" cy="1230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“PROJECT ASTORIA</a:t>
            </a:r>
            <a:r>
              <a:rPr lang="en-US" sz="1568" dirty="0" smtClean="0">
                <a:gradFill>
                  <a:gsLst>
                    <a:gs pos="0">
                      <a:srgbClr val="FFFFFF"/>
                    </a:gs>
                    <a:gs pos="100000">
                      <a:srgbClr val="FFFFFF"/>
                    </a:gs>
                  </a:gsLst>
                  <a:lin ang="5400000" scaled="0"/>
                </a:gradFill>
                <a:ea typeface="Segoe UI" pitchFamily="34" charset="0"/>
                <a:cs typeface="Segoe UI" pitchFamily="34" charset="0"/>
              </a:rPr>
              <a:t>”</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590897" y="6043573"/>
            <a:ext cx="4790324" cy="65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7141829" y="3055490"/>
            <a:ext cx="4183316" cy="3510997"/>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marL="336145" indent="-336145" defTabSz="914038">
              <a:buFont typeface="Arial" panose="020B0604020202020204" pitchFamily="34" charset="0"/>
              <a:buChar char="•"/>
            </a:pPr>
            <a:r>
              <a:rPr lang="en-US" sz="1765" dirty="0" smtClean="0">
                <a:solidFill>
                  <a:srgbClr val="404040">
                    <a:lumMod val="50000"/>
                  </a:srgbClr>
                </a:solidFill>
                <a:ea typeface="Segoe UI" pitchFamily="34" charset="0"/>
                <a:cs typeface="Segoe UI" pitchFamily="34" charset="0"/>
              </a:rPr>
              <a:t>Sistema de </a:t>
            </a:r>
            <a:r>
              <a:rPr lang="en-US" sz="1765" dirty="0" err="1" smtClean="0">
                <a:solidFill>
                  <a:srgbClr val="404040">
                    <a:lumMod val="50000"/>
                  </a:srgbClr>
                </a:solidFill>
                <a:ea typeface="Segoe UI" pitchFamily="34" charset="0"/>
                <a:cs typeface="Segoe UI" pitchFamily="34" charset="0"/>
              </a:rPr>
              <a:t>archivos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Contactos</a:t>
            </a:r>
            <a:r>
              <a:rPr lang="en-US" sz="1765" dirty="0">
                <a:solidFill>
                  <a:srgbClr val="404040">
                    <a:lumMod val="50000"/>
                  </a:srgbClr>
                </a:solidFill>
                <a:ea typeface="Segoe UI" pitchFamily="34" charset="0"/>
                <a:cs typeface="Segoe UI" pitchFamily="34" charset="0"/>
              </a:rPr>
              <a:t>, </a:t>
            </a:r>
            <a:r>
              <a:rPr lang="en-US" sz="1765" dirty="0" err="1">
                <a:solidFill>
                  <a:srgbClr val="404040">
                    <a:lumMod val="50000"/>
                  </a:srgbClr>
                </a:solidFill>
                <a:ea typeface="Segoe UI" pitchFamily="34" charset="0"/>
                <a:cs typeface="Segoe UI" pitchFamily="34" charset="0"/>
              </a:rPr>
              <a:t>f</a:t>
            </a:r>
            <a:r>
              <a:rPr lang="en-US" sz="1765" dirty="0" err="1" smtClean="0">
                <a:solidFill>
                  <a:srgbClr val="404040">
                    <a:lumMod val="50000"/>
                  </a:srgbClr>
                </a:solidFill>
                <a:ea typeface="Segoe UI" pitchFamily="34" charset="0"/>
                <a:cs typeface="Segoe UI" pitchFamily="34" charset="0"/>
              </a:rPr>
              <a:t>otos</a:t>
            </a:r>
            <a:r>
              <a:rPr lang="en-US" sz="1765" dirty="0">
                <a:solidFill>
                  <a:srgbClr val="404040">
                    <a:lumMod val="50000"/>
                  </a:srgbClr>
                </a:solidFill>
                <a:ea typeface="Segoe UI" pitchFamily="34" charset="0"/>
                <a:cs typeface="Segoe UI" pitchFamily="34" charset="0"/>
              </a:rPr>
              <a:t>,…</a:t>
            </a: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Sensores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Camara</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Gráficos</a:t>
            </a:r>
            <a:r>
              <a:rPr lang="en-US" sz="1765" dirty="0" smtClean="0">
                <a:solidFill>
                  <a:srgbClr val="404040">
                    <a:lumMod val="50000"/>
                  </a:srgbClr>
                </a:solidFill>
                <a:ea typeface="Segoe UI" pitchFamily="34" charset="0"/>
                <a:cs typeface="Segoe UI" pitchFamily="34" charset="0"/>
              </a:rPr>
              <a:t> &amp; </a:t>
            </a:r>
            <a:r>
              <a:rPr lang="en-US" sz="1765" dirty="0">
                <a:solidFill>
                  <a:srgbClr val="404040">
                    <a:lumMod val="50000"/>
                  </a:srgbClr>
                </a:solidFill>
                <a:ea typeface="Segoe UI" pitchFamily="34" charset="0"/>
                <a:cs typeface="Segoe UI" pitchFamily="34" charset="0"/>
              </a:rPr>
              <a:t>Direct X</a:t>
            </a:r>
          </a:p>
          <a:p>
            <a:pPr marL="336145" indent="-336145" defTabSz="914038">
              <a:buFont typeface="Arial" panose="020B0604020202020204" pitchFamily="34" charset="0"/>
              <a:buChar char="•"/>
            </a:pPr>
            <a:r>
              <a:rPr lang="en-US" sz="1765" dirty="0">
                <a:solidFill>
                  <a:srgbClr val="404040">
                    <a:lumMod val="50000"/>
                  </a:srgbClr>
                </a:solidFill>
                <a:ea typeface="Segoe UI" pitchFamily="34" charset="0"/>
                <a:cs typeface="Segoe UI" pitchFamily="34" charset="0"/>
              </a:rPr>
              <a:t>Networking/sockets</a:t>
            </a: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Ciclo</a:t>
            </a:r>
            <a:r>
              <a:rPr lang="en-US" sz="1765" dirty="0" smtClean="0">
                <a:solidFill>
                  <a:srgbClr val="404040">
                    <a:lumMod val="50000"/>
                  </a:srgbClr>
                </a:solidFill>
                <a:ea typeface="Segoe UI" pitchFamily="34" charset="0"/>
                <a:cs typeface="Segoe UI" pitchFamily="34" charset="0"/>
              </a:rPr>
              <a:t> de </a:t>
            </a:r>
            <a:r>
              <a:rPr lang="en-US" sz="1765" dirty="0" err="1" smtClean="0">
                <a:solidFill>
                  <a:srgbClr val="404040">
                    <a:lumMod val="50000"/>
                  </a:srgbClr>
                </a:solidFill>
                <a:ea typeface="Segoe UI" pitchFamily="34" charset="0"/>
                <a:cs typeface="Segoe UI" pitchFamily="34" charset="0"/>
              </a:rPr>
              <a:t>vida</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Gestión</a:t>
            </a:r>
            <a:r>
              <a:rPr lang="en-US" sz="1765" dirty="0" smtClean="0">
                <a:solidFill>
                  <a:srgbClr val="404040">
                    <a:lumMod val="50000"/>
                  </a:srgbClr>
                </a:solidFill>
                <a:ea typeface="Segoe UI" pitchFamily="34" charset="0"/>
                <a:cs typeface="Segoe UI" pitchFamily="34" charset="0"/>
              </a:rPr>
              <a:t> de </a:t>
            </a:r>
            <a:r>
              <a:rPr lang="en-US" sz="1765" dirty="0" err="1" smtClean="0">
                <a:solidFill>
                  <a:srgbClr val="404040">
                    <a:lumMod val="50000"/>
                  </a:srgbClr>
                </a:solidFill>
                <a:ea typeface="Segoe UI" pitchFamily="34" charset="0"/>
                <a:cs typeface="Segoe UI" pitchFamily="34" charset="0"/>
              </a:rPr>
              <a:t>recursos</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Ejecución</a:t>
            </a:r>
            <a:r>
              <a:rPr lang="en-US" sz="1765" dirty="0" smtClean="0">
                <a:solidFill>
                  <a:srgbClr val="404040">
                    <a:lumMod val="50000"/>
                  </a:srgbClr>
                </a:solidFill>
                <a:ea typeface="Segoe UI" pitchFamily="34" charset="0"/>
                <a:cs typeface="Segoe UI" pitchFamily="34" charset="0"/>
              </a:rPr>
              <a:t> </a:t>
            </a:r>
            <a:r>
              <a:rPr lang="en-US" sz="1765" dirty="0" err="1" smtClean="0">
                <a:solidFill>
                  <a:srgbClr val="404040">
                    <a:lumMod val="50000"/>
                  </a:srgbClr>
                </a:solidFill>
                <a:ea typeface="Segoe UI" pitchFamily="34" charset="0"/>
                <a:cs typeface="Segoe UI" pitchFamily="34" charset="0"/>
              </a:rPr>
              <a:t>en</a:t>
            </a:r>
            <a:r>
              <a:rPr lang="en-US" sz="1765" dirty="0" smtClean="0">
                <a:solidFill>
                  <a:srgbClr val="404040">
                    <a:lumMod val="50000"/>
                  </a:srgbClr>
                </a:solidFill>
                <a:ea typeface="Segoe UI" pitchFamily="34" charset="0"/>
                <a:cs typeface="Segoe UI" pitchFamily="34" charset="0"/>
              </a:rPr>
              <a:t> Background </a:t>
            </a:r>
            <a:endParaRPr lang="en-US" sz="1765" dirty="0">
              <a:solidFill>
                <a:srgbClr val="404040">
                  <a:lumMod val="50000"/>
                </a:srgbClr>
              </a:solidFill>
              <a:ea typeface="Segoe UI" pitchFamily="34" charset="0"/>
              <a:cs typeface="Segoe UI" pitchFamily="34" charset="0"/>
            </a:endParaRPr>
          </a:p>
          <a:p>
            <a:pPr marL="336145" indent="-336145" defTabSz="914038">
              <a:buFont typeface="Arial" panose="020B0604020202020204" pitchFamily="34" charset="0"/>
              <a:buChar char="•"/>
            </a:pPr>
            <a:r>
              <a:rPr lang="en-US" sz="1765" dirty="0" err="1" smtClean="0">
                <a:solidFill>
                  <a:srgbClr val="404040">
                    <a:lumMod val="50000"/>
                  </a:srgbClr>
                </a:solidFill>
                <a:ea typeface="Segoe UI" pitchFamily="34" charset="0"/>
                <a:cs typeface="Segoe UI" pitchFamily="34" charset="0"/>
              </a:rPr>
              <a:t>Seguridad</a:t>
            </a: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571497" y="142109"/>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571497" y="592604"/>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Servicios</a:t>
            </a:r>
            <a:endParaRPr lang="en-US" sz="1372"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571496" y="1039365"/>
            <a:ext cx="1520686" cy="371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Platforma</a:t>
            </a:r>
            <a:endParaRPr lang="en-US" sz="1372"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04391110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smtClean="0">
                <a:gradFill>
                  <a:gsLst>
                    <a:gs pos="0">
                      <a:srgbClr val="0078D7"/>
                    </a:gs>
                    <a:gs pos="100000">
                      <a:srgbClr val="0078D7"/>
                    </a:gs>
                  </a:gsLst>
                  <a:lin ang="5400000" scaled="1"/>
                </a:gradFill>
              </a:rPr>
              <a:t>Rendimiento</a:t>
            </a:r>
            <a:r>
              <a:rPr lang="en-US" sz="4000" dirty="0" smtClean="0">
                <a:gradFill>
                  <a:gsLst>
                    <a:gs pos="0">
                      <a:srgbClr val="0078D7"/>
                    </a:gs>
                    <a:gs pos="100000">
                      <a:srgbClr val="0078D7"/>
                    </a:gs>
                  </a:gsLst>
                  <a:lin ang="5400000" scaled="1"/>
                </a:gradFill>
              </a:rPr>
              <a:t> y </a:t>
            </a:r>
            <a:r>
              <a:rPr lang="en-US" sz="4000" dirty="0" err="1" smtClean="0">
                <a:gradFill>
                  <a:gsLst>
                    <a:gs pos="0">
                      <a:srgbClr val="0078D7"/>
                    </a:gs>
                    <a:gs pos="100000">
                      <a:srgbClr val="0078D7"/>
                    </a:gs>
                  </a:gsLst>
                  <a:lin ang="5400000" scaled="1"/>
                </a:gradFill>
              </a:rPr>
              <a:t>batería</a:t>
            </a:r>
            <a:endParaRPr lang="en-US" sz="4000" dirty="0">
              <a:gradFill>
                <a:gsLst>
                  <a:gs pos="0">
                    <a:srgbClr val="00188F"/>
                  </a:gs>
                  <a:gs pos="100000">
                    <a:srgbClr val="00188F"/>
                  </a:gs>
                </a:gsLst>
                <a:lin ang="5400000" scaled="1"/>
              </a:gradFill>
            </a:endParaRPr>
          </a:p>
        </p:txBody>
      </p:sp>
      <p:sp>
        <p:nvSpPr>
          <p:cNvPr id="26" name="Line Callout 1 (Accent Bar) 25"/>
          <p:cNvSpPr/>
          <p:nvPr/>
        </p:nvSpPr>
        <p:spPr bwMode="auto">
          <a:xfrm>
            <a:off x="7141829" y="3055490"/>
            <a:ext cx="4183316" cy="3510997"/>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r>
              <a:rPr lang="en-US" sz="1765" dirty="0" smtClean="0">
                <a:solidFill>
                  <a:srgbClr val="404040">
                    <a:lumMod val="75000"/>
                  </a:srgbClr>
                </a:solidFill>
              </a:rPr>
              <a:t>Windows resource management</a:t>
            </a:r>
          </a:p>
          <a:p>
            <a:endParaRPr lang="en-US" sz="1765" dirty="0" smtClean="0">
              <a:solidFill>
                <a:srgbClr val="404040">
                  <a:lumMod val="75000"/>
                </a:srgbClr>
              </a:solidFill>
            </a:endParaRPr>
          </a:p>
          <a:p>
            <a:r>
              <a:rPr lang="en-US" sz="1765" dirty="0" err="1" smtClean="0">
                <a:solidFill>
                  <a:srgbClr val="404040">
                    <a:lumMod val="75000"/>
                  </a:srgbClr>
                </a:solidFill>
              </a:rPr>
              <a:t>Corre</a:t>
            </a:r>
            <a:r>
              <a:rPr lang="en-US" sz="1765" dirty="0" smtClean="0">
                <a:solidFill>
                  <a:srgbClr val="404040">
                    <a:lumMod val="75000"/>
                  </a:srgbClr>
                </a:solidFill>
              </a:rPr>
              <a:t> </a:t>
            </a:r>
            <a:r>
              <a:rPr lang="en-US" sz="1765" dirty="0" err="1" smtClean="0">
                <a:solidFill>
                  <a:srgbClr val="404040">
                    <a:lumMod val="75000"/>
                  </a:srgbClr>
                </a:solidFill>
              </a:rPr>
              <a:t>directamente</a:t>
            </a:r>
            <a:r>
              <a:rPr lang="en-US" sz="1765" dirty="0" smtClean="0">
                <a:solidFill>
                  <a:srgbClr val="404040">
                    <a:lumMod val="75000"/>
                  </a:srgbClr>
                </a:solidFill>
              </a:rPr>
              <a:t> </a:t>
            </a:r>
            <a:r>
              <a:rPr lang="en-US" sz="1765" dirty="0" err="1" smtClean="0">
                <a:solidFill>
                  <a:srgbClr val="404040">
                    <a:lumMod val="75000"/>
                  </a:srgbClr>
                </a:solidFill>
              </a:rPr>
              <a:t>encima</a:t>
            </a:r>
            <a:r>
              <a:rPr lang="en-US" sz="1765" dirty="0" smtClean="0">
                <a:solidFill>
                  <a:srgbClr val="404040">
                    <a:lumMod val="75000"/>
                  </a:srgbClr>
                </a:solidFill>
              </a:rPr>
              <a:t> del Kernel de Windows</a:t>
            </a:r>
          </a:p>
          <a:p>
            <a:endParaRPr lang="en-US" sz="1765" dirty="0">
              <a:solidFill>
                <a:srgbClr val="404040">
                  <a:lumMod val="75000"/>
                </a:srgbClr>
              </a:solidFill>
            </a:endParaRPr>
          </a:p>
        </p:txBody>
      </p:sp>
      <p:sp>
        <p:nvSpPr>
          <p:cNvPr id="12" name="Rectangle 1"/>
          <p:cNvSpPr/>
          <p:nvPr/>
        </p:nvSpPr>
        <p:spPr bwMode="auto">
          <a:xfrm>
            <a:off x="10571497" y="142109"/>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10571497" y="592604"/>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Servicios</a:t>
            </a:r>
            <a:endParaRPr lang="en-US" sz="1372"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10571496" y="1039365"/>
            <a:ext cx="1520686" cy="371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Platforma</a:t>
            </a:r>
            <a:endParaRPr lang="en-US" sz="1372"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603335" y="2005178"/>
            <a:ext cx="4780932" cy="20990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APPX</a:t>
            </a: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293721" y="3099577"/>
            <a:ext cx="1456690" cy="86432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304526" y="1821389"/>
            <a:ext cx="5303847" cy="246820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90897" y="4585522"/>
            <a:ext cx="4777866" cy="1230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“PROJECT ASTORIA</a:t>
            </a:r>
            <a:r>
              <a:rPr lang="en-US" sz="1568" dirty="0" smtClean="0">
                <a:gradFill>
                  <a:gsLst>
                    <a:gs pos="0">
                      <a:srgbClr val="FFFFFF"/>
                    </a:gs>
                    <a:gs pos="100000">
                      <a:srgbClr val="FFFFFF"/>
                    </a:gs>
                  </a:gsLst>
                  <a:lin ang="5400000" scaled="0"/>
                </a:gradFill>
                <a:ea typeface="Segoe UI" pitchFamily="34" charset="0"/>
                <a:cs typeface="Segoe UI" pitchFamily="34" charset="0"/>
              </a:rPr>
              <a:t>”</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590897" y="6043573"/>
            <a:ext cx="4790324" cy="65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6689878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00" dirty="0" err="1" smtClean="0">
                <a:gradFill>
                  <a:gsLst>
                    <a:gs pos="0">
                      <a:srgbClr val="0078D7"/>
                    </a:gs>
                    <a:gs pos="100000">
                      <a:srgbClr val="0078D7"/>
                    </a:gs>
                  </a:gsLst>
                  <a:lin ang="5400000" scaled="1"/>
                </a:gradFill>
              </a:rPr>
              <a:t>Experiencia</a:t>
            </a:r>
            <a:r>
              <a:rPr lang="en-US" sz="4000" dirty="0" smtClean="0">
                <a:gradFill>
                  <a:gsLst>
                    <a:gs pos="0">
                      <a:srgbClr val="0078D7"/>
                    </a:gs>
                    <a:gs pos="100000">
                      <a:srgbClr val="0078D7"/>
                    </a:gs>
                  </a:gsLst>
                  <a:lin ang="5400000" scaled="1"/>
                </a:gradFill>
              </a:rPr>
              <a:t> de </a:t>
            </a:r>
            <a:r>
              <a:rPr lang="en-US" sz="4000" dirty="0" err="1" smtClean="0">
                <a:gradFill>
                  <a:gsLst>
                    <a:gs pos="0">
                      <a:srgbClr val="0078D7"/>
                    </a:gs>
                    <a:gs pos="100000">
                      <a:srgbClr val="0078D7"/>
                    </a:gs>
                  </a:gsLst>
                  <a:lin ang="5400000" scaled="1"/>
                </a:gradFill>
              </a:rPr>
              <a:t>usuario</a:t>
            </a:r>
            <a:r>
              <a:rPr lang="en-US" sz="4000" dirty="0" smtClean="0">
                <a:gradFill>
                  <a:gsLst>
                    <a:gs pos="0">
                      <a:srgbClr val="0078D7"/>
                    </a:gs>
                    <a:gs pos="100000">
                      <a:srgbClr val="0078D7"/>
                    </a:gs>
                  </a:gsLst>
                  <a:lin ang="5400000" scaled="1"/>
                </a:gradFill>
              </a:rPr>
              <a:t> con </a:t>
            </a:r>
            <a:r>
              <a:rPr lang="en-US" sz="4000" dirty="0" err="1" smtClean="0">
                <a:gradFill>
                  <a:gsLst>
                    <a:gs pos="0">
                      <a:srgbClr val="0078D7"/>
                    </a:gs>
                    <a:gs pos="100000">
                      <a:srgbClr val="0078D7"/>
                    </a:gs>
                  </a:gsLst>
                  <a:lin ang="5400000" scaled="1"/>
                </a:gradFill>
              </a:rPr>
              <a:t>confianza</a:t>
            </a:r>
            <a:endParaRPr lang="en-US" sz="4000" dirty="0">
              <a:gradFill>
                <a:gsLst>
                  <a:gs pos="0">
                    <a:srgbClr val="00188F"/>
                  </a:gs>
                  <a:gs pos="100000">
                    <a:srgbClr val="00188F"/>
                  </a:gs>
                </a:gsLst>
                <a:lin ang="5400000" scaled="1"/>
              </a:gradFill>
            </a:endParaRPr>
          </a:p>
        </p:txBody>
      </p:sp>
      <p:sp>
        <p:nvSpPr>
          <p:cNvPr id="15" name="Rectangle 9"/>
          <p:cNvSpPr/>
          <p:nvPr/>
        </p:nvSpPr>
        <p:spPr>
          <a:xfrm>
            <a:off x="301006" y="774951"/>
            <a:ext cx="9373577" cy="374793"/>
          </a:xfrm>
          <a:prstGeom prst="rect">
            <a:avLst/>
          </a:prstGeom>
        </p:spPr>
        <p:txBody>
          <a:bodyPr wrap="square">
            <a:spAutoFit/>
          </a:bodyPr>
          <a:lstStyle/>
          <a:p>
            <a:r>
              <a:rPr lang="en-US" dirty="0" smtClean="0">
                <a:solidFill>
                  <a:srgbClr val="737373"/>
                </a:solidFill>
              </a:rPr>
              <a:t>El </a:t>
            </a:r>
            <a:r>
              <a:rPr lang="en-US" dirty="0" err="1" smtClean="0">
                <a:solidFill>
                  <a:srgbClr val="737373"/>
                </a:solidFill>
              </a:rPr>
              <a:t>usuario</a:t>
            </a:r>
            <a:r>
              <a:rPr lang="en-US" dirty="0" smtClean="0">
                <a:solidFill>
                  <a:srgbClr val="737373"/>
                </a:solidFill>
              </a:rPr>
              <a:t> se </a:t>
            </a:r>
            <a:r>
              <a:rPr lang="en-US" dirty="0" err="1" smtClean="0">
                <a:solidFill>
                  <a:srgbClr val="737373"/>
                </a:solidFill>
              </a:rPr>
              <a:t>mantiene</a:t>
            </a:r>
            <a:r>
              <a:rPr lang="en-US" dirty="0" smtClean="0">
                <a:solidFill>
                  <a:srgbClr val="737373"/>
                </a:solidFill>
              </a:rPr>
              <a:t> </a:t>
            </a:r>
            <a:r>
              <a:rPr lang="en-US" dirty="0" err="1" smtClean="0">
                <a:solidFill>
                  <a:srgbClr val="737373"/>
                </a:solidFill>
              </a:rPr>
              <a:t>seguro</a:t>
            </a:r>
            <a:endParaRPr lang="en-US" dirty="0">
              <a:solidFill>
                <a:srgbClr val="737373"/>
              </a:solidFill>
            </a:endParaRPr>
          </a:p>
        </p:txBody>
      </p:sp>
      <p:sp>
        <p:nvSpPr>
          <p:cNvPr id="5" name="Rectangle 3"/>
          <p:cNvSpPr/>
          <p:nvPr/>
        </p:nvSpPr>
        <p:spPr bwMode="auto">
          <a:xfrm>
            <a:off x="10571497" y="142109"/>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100" dirty="0" err="1" smtClean="0">
                <a:solidFill>
                  <a:srgbClr val="FFFFFF"/>
                </a:solidFill>
                <a:latin typeface="Segoe UI Light"/>
                <a:ea typeface="Segoe UI" pitchFamily="34" charset="0"/>
                <a:cs typeface="Segoe UI" pitchFamily="34" charset="0"/>
              </a:rPr>
              <a:t>Experiencia</a:t>
            </a:r>
            <a:r>
              <a:rPr lang="en-US" sz="1100" dirty="0" smtClean="0">
                <a:solidFill>
                  <a:srgbClr val="FFFFFF"/>
                </a:solidFill>
                <a:latin typeface="Segoe UI Light"/>
                <a:ea typeface="Segoe UI" pitchFamily="34" charset="0"/>
                <a:cs typeface="Segoe UI" pitchFamily="34" charset="0"/>
              </a:rPr>
              <a:t> de </a:t>
            </a:r>
            <a:r>
              <a:rPr lang="en-US" sz="1100" dirty="0" err="1" smtClean="0">
                <a:solidFill>
                  <a:srgbClr val="FFFFFF"/>
                </a:solidFill>
                <a:latin typeface="Segoe UI Light"/>
                <a:ea typeface="Segoe UI" pitchFamily="34" charset="0"/>
                <a:cs typeface="Segoe UI" pitchFamily="34" charset="0"/>
              </a:rPr>
              <a:t>usuario</a:t>
            </a:r>
            <a:endParaRPr lang="en-US" sz="1100"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10571497" y="592604"/>
            <a:ext cx="1520686" cy="3710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Servicios</a:t>
            </a:r>
            <a:endParaRPr lang="en-US" sz="1372"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10571496" y="1039365"/>
            <a:ext cx="1520686" cy="371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r>
              <a:rPr lang="en-US" sz="1372" dirty="0" err="1" smtClean="0">
                <a:solidFill>
                  <a:srgbClr val="FFFFFF"/>
                </a:solidFill>
                <a:latin typeface="Segoe UI Light"/>
                <a:ea typeface="Segoe UI" pitchFamily="34" charset="0"/>
                <a:cs typeface="Segoe UI" pitchFamily="34" charset="0"/>
              </a:rPr>
              <a:t>Platforma</a:t>
            </a:r>
            <a:endParaRPr lang="en-US" sz="1372"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387688" y="4798954"/>
            <a:ext cx="3585699" cy="597617"/>
          </a:xfrm>
          <a:prstGeom prst="rect">
            <a:avLst/>
          </a:prstGeom>
          <a:solidFill>
            <a:srgbClr val="00188F"/>
          </a:solidFill>
          <a:ln w="9525" cap="flat" cmpd="sng" algn="ctr">
            <a:solidFill>
              <a:srgbClr val="00176B"/>
            </a:solidFill>
            <a:prstDash val="solid"/>
            <a:headEnd type="none" w="med" len="med"/>
            <a:tailEnd type="none" w="med" len="med"/>
          </a:ln>
          <a:effectLst/>
        </p:spPr>
        <p:txBody>
          <a:bodyPr lIns="89642" tIns="89642" rIns="33620" bIns="33620" rtlCol="0" anchor="ctr" anchorCtr="0"/>
          <a:lstStyle/>
          <a:p>
            <a:pPr algn="ctr" defTabSz="914038"/>
            <a:r>
              <a:rPr lang="en-US" sz="1568" kern="0" dirty="0" smtClean="0">
                <a:solidFill>
                  <a:srgbClr val="FFFFFF"/>
                </a:solidFill>
                <a:latin typeface="Segoe UI Light"/>
                <a:ea typeface="Segoe UI" pitchFamily="34" charset="0"/>
                <a:cs typeface="Segoe UI" pitchFamily="34" charset="0"/>
              </a:rPr>
              <a:t>Store</a:t>
            </a:r>
            <a:endParaRPr lang="en-US" sz="1568" kern="0" dirty="0">
              <a:solidFill>
                <a:srgbClr val="FFFFFF"/>
              </a:solidFill>
              <a:latin typeface="Segoe UI Light"/>
              <a:ea typeface="Segoe UI" pitchFamily="34" charset="0"/>
              <a:cs typeface="Segoe UI" pitchFamily="34" charset="0"/>
            </a:endParaRPr>
          </a:p>
        </p:txBody>
      </p:sp>
      <p:sp>
        <p:nvSpPr>
          <p:cNvPr id="9" name="Rectangle 16"/>
          <p:cNvSpPr/>
          <p:nvPr/>
        </p:nvSpPr>
        <p:spPr bwMode="auto">
          <a:xfrm>
            <a:off x="4346275" y="4773637"/>
            <a:ext cx="3585699" cy="597617"/>
          </a:xfrm>
          <a:prstGeom prst="rect">
            <a:avLst/>
          </a:prstGeom>
          <a:solidFill>
            <a:srgbClr val="00188F"/>
          </a:solidFill>
          <a:ln w="9525" cap="flat" cmpd="sng" algn="ctr">
            <a:solidFill>
              <a:srgbClr val="00176B"/>
            </a:solidFill>
            <a:prstDash val="solid"/>
            <a:headEnd type="none" w="med" len="med"/>
            <a:tailEnd type="none" w="med" len="med"/>
          </a:ln>
          <a:effectLst/>
        </p:spPr>
        <p:txBody>
          <a:bodyPr lIns="89642" tIns="89642" rIns="33620" bIns="33620" rtlCol="0" anchor="ctr" anchorCtr="0"/>
          <a:lstStyle/>
          <a:p>
            <a:pPr algn="ctr" defTabSz="914038"/>
            <a:r>
              <a:rPr lang="en-US" sz="1568" kern="0" dirty="0" err="1" smtClean="0">
                <a:solidFill>
                  <a:srgbClr val="FFFFFF"/>
                </a:solidFill>
                <a:latin typeface="Segoe UI Light"/>
                <a:ea typeface="Segoe UI" pitchFamily="34" charset="0"/>
                <a:cs typeface="Segoe UI" pitchFamily="34" charset="0"/>
              </a:rPr>
              <a:t>Dispositivo</a:t>
            </a:r>
            <a:r>
              <a:rPr lang="en-US" sz="1568" kern="0" dirty="0" smtClean="0">
                <a:solidFill>
                  <a:srgbClr val="FFFFFF"/>
                </a:solidFill>
                <a:latin typeface="Segoe UI Light"/>
                <a:ea typeface="Segoe UI" pitchFamily="34" charset="0"/>
                <a:cs typeface="Segoe UI" pitchFamily="34" charset="0"/>
              </a:rPr>
              <a:t> </a:t>
            </a:r>
            <a:r>
              <a:rPr lang="en-US" sz="1568" kern="0" dirty="0" err="1" smtClean="0">
                <a:solidFill>
                  <a:srgbClr val="FFFFFF"/>
                </a:solidFill>
                <a:latin typeface="Segoe UI Light"/>
                <a:ea typeface="Segoe UI" pitchFamily="34" charset="0"/>
                <a:cs typeface="Segoe UI" pitchFamily="34" charset="0"/>
              </a:rPr>
              <a:t>seguro</a:t>
            </a:r>
            <a:endParaRPr lang="en-US" sz="1568"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8304862" y="4773637"/>
            <a:ext cx="3585699" cy="597617"/>
          </a:xfrm>
          <a:prstGeom prst="rect">
            <a:avLst/>
          </a:prstGeom>
          <a:solidFill>
            <a:srgbClr val="00188F"/>
          </a:solidFill>
          <a:ln w="9525" cap="flat" cmpd="sng" algn="ctr">
            <a:solidFill>
              <a:srgbClr val="00176B"/>
            </a:solidFill>
            <a:prstDash val="solid"/>
            <a:headEnd type="none" w="med" len="med"/>
            <a:tailEnd type="none" w="med" len="med"/>
          </a:ln>
          <a:effectLst/>
        </p:spPr>
        <p:txBody>
          <a:bodyPr lIns="89642" tIns="89642" rIns="33620" bIns="33620" rtlCol="0" anchor="ctr" anchorCtr="0"/>
          <a:lstStyle/>
          <a:p>
            <a:pPr algn="ctr" defTabSz="914038">
              <a:defRPr/>
            </a:pPr>
            <a:r>
              <a:rPr lang="en-US" sz="1568" kern="0" dirty="0" err="1" smtClean="0">
                <a:solidFill>
                  <a:srgbClr val="FFFFFF"/>
                </a:solidFill>
                <a:latin typeface="Segoe UI Light"/>
                <a:ea typeface="Segoe UI" pitchFamily="34" charset="0"/>
                <a:cs typeface="Segoe UI" pitchFamily="34" charset="0"/>
              </a:rPr>
              <a:t>Monitorización</a:t>
            </a:r>
            <a:r>
              <a:rPr lang="en-US" sz="1568" kern="0" dirty="0" smtClean="0">
                <a:solidFill>
                  <a:srgbClr val="FFFFFF"/>
                </a:solidFill>
                <a:latin typeface="Segoe UI Light"/>
                <a:ea typeface="Segoe UI" pitchFamily="34" charset="0"/>
                <a:cs typeface="Segoe UI" pitchFamily="34" charset="0"/>
              </a:rPr>
              <a:t> y </a:t>
            </a:r>
            <a:r>
              <a:rPr lang="en-US" sz="1568" kern="0" dirty="0" err="1" smtClean="0">
                <a:solidFill>
                  <a:srgbClr val="FFFFFF"/>
                </a:solidFill>
                <a:latin typeface="Segoe UI Light"/>
                <a:ea typeface="Segoe UI" pitchFamily="34" charset="0"/>
                <a:cs typeface="Segoe UI" pitchFamily="34" charset="0"/>
              </a:rPr>
              <a:t>respuesta</a:t>
            </a:r>
            <a:endParaRPr lang="en-US" sz="1568"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70162" y="2845305"/>
            <a:ext cx="2820751" cy="179285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5583949" y="2406141"/>
            <a:ext cx="1110351" cy="20847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6" name="Freeform 21"/>
          <p:cNvSpPr>
            <a:spLocks noChangeAspect="1" noEditPoints="1"/>
          </p:cNvSpPr>
          <p:nvPr/>
        </p:nvSpPr>
        <p:spPr bwMode="black">
          <a:xfrm>
            <a:off x="9326334" y="2922142"/>
            <a:ext cx="1542754" cy="134463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84974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4252"/>
            <a:ext cx="11637012" cy="969496"/>
          </a:xfrm>
        </p:spPr>
        <p:txBody>
          <a:bodyPr/>
          <a:lstStyle/>
          <a:p>
            <a:r>
              <a:rPr lang="es-ES" sz="5400" dirty="0" smtClean="0"/>
              <a:t>Project </a:t>
            </a:r>
            <a:r>
              <a:rPr lang="es-ES" sz="5400" dirty="0" err="1"/>
              <a:t>Islandwood</a:t>
            </a:r>
            <a:endParaRPr lang="en-US" sz="5400" dirty="0"/>
          </a:p>
        </p:txBody>
      </p:sp>
    </p:spTree>
    <p:extLst>
      <p:ext uri="{BB962C8B-B14F-4D97-AF65-F5344CB8AC3E}">
        <p14:creationId xmlns:p14="http://schemas.microsoft.com/office/powerpoint/2010/main" val="22686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Escribe Apps </a:t>
            </a:r>
            <a:r>
              <a:rPr lang="en-US" dirty="0" err="1" smtClean="0"/>
              <a:t>Universales</a:t>
            </a:r>
            <a:r>
              <a:rPr lang="en-US" dirty="0" smtClean="0"/>
              <a:t> Windows </a:t>
            </a:r>
            <a:r>
              <a:rPr lang="en-US" dirty="0" err="1"/>
              <a:t>e</a:t>
            </a:r>
            <a:r>
              <a:rPr lang="en-US" dirty="0" err="1" smtClean="0"/>
              <a:t>n</a:t>
            </a:r>
            <a:r>
              <a:rPr lang="en-US" dirty="0" smtClean="0"/>
              <a:t> Objective-C</a:t>
            </a:r>
            <a:endParaRPr lang="en-US" dirty="0"/>
          </a:p>
        </p:txBody>
      </p:sp>
      <p:sp>
        <p:nvSpPr>
          <p:cNvPr id="7" name="Rectangle 6"/>
          <p:cNvSpPr/>
          <p:nvPr/>
        </p:nvSpPr>
        <p:spPr>
          <a:xfrm>
            <a:off x="866856" y="1412044"/>
            <a:ext cx="10483836" cy="152392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7" tIns="107571" rIns="134464" bIns="107571" numCol="1" spcCol="0" rtlCol="0" fromWordArt="0" anchor="ctr" anchorCtr="0" forceAA="0" compatLnSpc="1">
            <a:prstTxWarp prst="textNoShape">
              <a:avLst/>
            </a:prstTxWarp>
            <a:noAutofit/>
          </a:bodyPr>
          <a:lstStyle/>
          <a:p>
            <a:pPr>
              <a:lnSpc>
                <a:spcPct val="90000"/>
              </a:lnSpc>
              <a:spcBef>
                <a:spcPts val="588"/>
              </a:spcBef>
            </a:pPr>
            <a:r>
              <a:rPr lang="en-US" sz="2745" b="1" dirty="0" smtClean="0">
                <a:solidFill>
                  <a:prstClr val="white"/>
                </a:solidFill>
                <a:latin typeface="Segoe UI Light"/>
              </a:rPr>
              <a:t>Se </a:t>
            </a:r>
            <a:r>
              <a:rPr lang="en-US" sz="2745" b="1" dirty="0" err="1" smtClean="0">
                <a:solidFill>
                  <a:prstClr val="white"/>
                </a:solidFill>
                <a:latin typeface="Segoe UI Light"/>
              </a:rPr>
              <a:t>soporta</a:t>
            </a:r>
            <a:r>
              <a:rPr lang="en-US" sz="2745" b="1" dirty="0" smtClean="0">
                <a:solidFill>
                  <a:prstClr val="white"/>
                </a:solidFill>
                <a:latin typeface="Segoe UI Light"/>
              </a:rPr>
              <a:t> Objective-C</a:t>
            </a:r>
          </a:p>
          <a:p>
            <a:pPr marL="448193" indent="-448193">
              <a:lnSpc>
                <a:spcPct val="90000"/>
              </a:lnSpc>
              <a:spcBef>
                <a:spcPts val="588"/>
              </a:spcBef>
              <a:buFont typeface="Arial" panose="020B0604020202020204" pitchFamily="34" charset="0"/>
              <a:buChar char="•"/>
            </a:pPr>
            <a:r>
              <a:rPr lang="en-US" sz="2745" dirty="0" err="1" smtClean="0">
                <a:solidFill>
                  <a:prstClr val="white"/>
                </a:solidFill>
                <a:latin typeface="Segoe UI Light"/>
              </a:rPr>
              <a:t>Compilador</a:t>
            </a:r>
            <a:r>
              <a:rPr lang="en-US" sz="2745" dirty="0" smtClean="0">
                <a:solidFill>
                  <a:prstClr val="white"/>
                </a:solidFill>
                <a:latin typeface="Segoe UI Light"/>
              </a:rPr>
              <a:t> y Runtime</a:t>
            </a:r>
            <a:endParaRPr lang="en-US" sz="2745" dirty="0">
              <a:solidFill>
                <a:prstClr val="white"/>
              </a:solidFill>
              <a:latin typeface="Segoe UI Light"/>
            </a:endParaRPr>
          </a:p>
        </p:txBody>
      </p:sp>
      <p:sp>
        <p:nvSpPr>
          <p:cNvPr id="8" name="Rectangle 7"/>
          <p:cNvSpPr/>
          <p:nvPr/>
        </p:nvSpPr>
        <p:spPr>
          <a:xfrm>
            <a:off x="866856" y="3055490"/>
            <a:ext cx="10483836" cy="152392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7" tIns="107571" rIns="134464" bIns="107571" numCol="1" spcCol="0" rtlCol="0" fromWordArt="0" anchor="ctr" anchorCtr="0" forceAA="0" compatLnSpc="1">
            <a:prstTxWarp prst="textNoShape">
              <a:avLst/>
            </a:prstTxWarp>
            <a:noAutofit/>
          </a:bodyPr>
          <a:lstStyle/>
          <a:p>
            <a:pPr>
              <a:lnSpc>
                <a:spcPct val="90000"/>
              </a:lnSpc>
              <a:spcBef>
                <a:spcPts val="588"/>
              </a:spcBef>
            </a:pPr>
            <a:r>
              <a:rPr lang="en-US" sz="2745" b="1" dirty="0" smtClean="0">
                <a:solidFill>
                  <a:prstClr val="white"/>
                </a:solidFill>
                <a:latin typeface="Segoe UI Light"/>
              </a:rPr>
              <a:t>APIs</a:t>
            </a:r>
            <a:endParaRPr lang="en-US" sz="2745" b="1" dirty="0">
              <a:solidFill>
                <a:prstClr val="white"/>
              </a:solidFill>
              <a:latin typeface="Segoe UI Light"/>
            </a:endParaRPr>
          </a:p>
          <a:p>
            <a:pPr marL="448193" indent="-448193">
              <a:lnSpc>
                <a:spcPct val="90000"/>
              </a:lnSpc>
              <a:spcBef>
                <a:spcPts val="588"/>
              </a:spcBef>
              <a:buFont typeface="Arial" panose="020B0604020202020204" pitchFamily="34" charset="0"/>
              <a:buChar char="•"/>
            </a:pPr>
            <a:r>
              <a:rPr lang="en-US" sz="2745" dirty="0">
                <a:solidFill>
                  <a:prstClr val="white"/>
                </a:solidFill>
                <a:latin typeface="Segoe UI Light"/>
              </a:rPr>
              <a:t>iOS API </a:t>
            </a:r>
            <a:r>
              <a:rPr lang="en-US" sz="2745" dirty="0" smtClean="0">
                <a:solidFill>
                  <a:prstClr val="white"/>
                </a:solidFill>
                <a:latin typeface="Segoe UI Light"/>
              </a:rPr>
              <a:t>(</a:t>
            </a:r>
            <a:r>
              <a:rPr lang="en-US" sz="2745" dirty="0" err="1" smtClean="0">
                <a:solidFill>
                  <a:prstClr val="white"/>
                </a:solidFill>
                <a:latin typeface="Segoe UI Light"/>
              </a:rPr>
              <a:t>reducida</a:t>
            </a:r>
            <a:r>
              <a:rPr lang="en-US" sz="2745" dirty="0">
                <a:solidFill>
                  <a:prstClr val="white"/>
                </a:solidFill>
                <a:latin typeface="Segoe UI Light"/>
              </a:rPr>
              <a:t>)</a:t>
            </a:r>
          </a:p>
        </p:txBody>
      </p:sp>
      <p:sp>
        <p:nvSpPr>
          <p:cNvPr id="9" name="Rectangle 8"/>
          <p:cNvSpPr/>
          <p:nvPr/>
        </p:nvSpPr>
        <p:spPr>
          <a:xfrm>
            <a:off x="866855" y="4688042"/>
            <a:ext cx="10483836" cy="152392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7" tIns="107571" rIns="134464" bIns="107571" numCol="1" spcCol="0" rtlCol="0" fromWordArt="0" anchor="ctr" anchorCtr="0" forceAA="0" compatLnSpc="1">
            <a:prstTxWarp prst="textNoShape">
              <a:avLst/>
            </a:prstTxWarp>
            <a:noAutofit/>
          </a:bodyPr>
          <a:lstStyle/>
          <a:p>
            <a:pPr>
              <a:lnSpc>
                <a:spcPct val="90000"/>
              </a:lnSpc>
              <a:spcBef>
                <a:spcPts val="588"/>
              </a:spcBef>
            </a:pPr>
            <a:r>
              <a:rPr lang="en-US" sz="2745" b="1" dirty="0" err="1" smtClean="0">
                <a:solidFill>
                  <a:prstClr val="white"/>
                </a:solidFill>
                <a:latin typeface="Segoe UI Light"/>
              </a:rPr>
              <a:t>Herramientas</a:t>
            </a:r>
            <a:endParaRPr lang="en-US" sz="2745" b="1" dirty="0">
              <a:solidFill>
                <a:prstClr val="white"/>
              </a:solidFill>
              <a:latin typeface="Segoe UI Light"/>
            </a:endParaRPr>
          </a:p>
          <a:p>
            <a:pPr marL="448193" indent="-448193">
              <a:lnSpc>
                <a:spcPct val="90000"/>
              </a:lnSpc>
              <a:spcBef>
                <a:spcPts val="588"/>
              </a:spcBef>
              <a:buFont typeface="Arial" panose="020B0604020202020204" pitchFamily="34" charset="0"/>
              <a:buChar char="•"/>
            </a:pPr>
            <a:r>
              <a:rPr lang="en-US" sz="2745" dirty="0">
                <a:solidFill>
                  <a:prstClr val="white"/>
                </a:solidFill>
                <a:latin typeface="Segoe UI Light"/>
              </a:rPr>
              <a:t>Editor / Workflow</a:t>
            </a:r>
          </a:p>
          <a:p>
            <a:pPr marL="448193" indent="-448193">
              <a:lnSpc>
                <a:spcPct val="90000"/>
              </a:lnSpc>
              <a:spcBef>
                <a:spcPts val="588"/>
              </a:spcBef>
              <a:buFont typeface="Arial" panose="020B0604020202020204" pitchFamily="34" charset="0"/>
              <a:buChar char="•"/>
            </a:pPr>
            <a:r>
              <a:rPr lang="en-US" sz="2745" dirty="0" err="1" smtClean="0">
                <a:solidFill>
                  <a:prstClr val="white"/>
                </a:solidFill>
                <a:latin typeface="Segoe UI Light"/>
              </a:rPr>
              <a:t>Importador</a:t>
            </a:r>
            <a:r>
              <a:rPr lang="en-US" sz="2745" dirty="0" smtClean="0">
                <a:solidFill>
                  <a:prstClr val="white"/>
                </a:solidFill>
                <a:latin typeface="Segoe UI Light"/>
              </a:rPr>
              <a:t> de </a:t>
            </a:r>
            <a:r>
              <a:rPr lang="en-US" sz="2745" dirty="0" err="1" smtClean="0">
                <a:solidFill>
                  <a:prstClr val="white"/>
                </a:solidFill>
                <a:latin typeface="Segoe UI Light"/>
              </a:rPr>
              <a:t>proyectos</a:t>
            </a:r>
            <a:endParaRPr lang="en-US" sz="2745" dirty="0">
              <a:solidFill>
                <a:prstClr val="white"/>
              </a:solidFill>
              <a:latin typeface="Segoe UI Light"/>
            </a:endParaRPr>
          </a:p>
        </p:txBody>
      </p:sp>
      <p:sp>
        <p:nvSpPr>
          <p:cNvPr id="11" name="Title 2"/>
          <p:cNvSpPr txBox="1">
            <a:spLocks/>
          </p:cNvSpPr>
          <p:nvPr/>
        </p:nvSpPr>
        <p:spPr>
          <a:xfrm>
            <a:off x="266922" y="20548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solidFill>
                  <a:schemeClr val="tx2"/>
                </a:solidFill>
              </a:rPr>
              <a:t>¿</a:t>
            </a:r>
            <a:r>
              <a:rPr lang="en-US" sz="4705" dirty="0" err="1" smtClean="0">
                <a:solidFill>
                  <a:schemeClr val="tx2"/>
                </a:solidFill>
              </a:rPr>
              <a:t>Qué</a:t>
            </a:r>
            <a:r>
              <a:rPr lang="en-US" sz="4705" dirty="0" smtClean="0">
                <a:solidFill>
                  <a:schemeClr val="tx2"/>
                </a:solidFill>
              </a:rPr>
              <a:t> </a:t>
            </a:r>
            <a:r>
              <a:rPr lang="en-US" sz="4705" dirty="0" err="1" smtClean="0">
                <a:solidFill>
                  <a:schemeClr val="tx2"/>
                </a:solidFill>
              </a:rPr>
              <a:t>es</a:t>
            </a:r>
            <a:r>
              <a:rPr lang="en-US" sz="4705" dirty="0" smtClean="0">
                <a:solidFill>
                  <a:schemeClr val="tx2"/>
                </a:solidFill>
              </a:rPr>
              <a:t> Project </a:t>
            </a:r>
            <a:r>
              <a:rPr lang="en-US" sz="4705" dirty="0" err="1">
                <a:solidFill>
                  <a:schemeClr val="tx2"/>
                </a:solidFill>
              </a:rPr>
              <a:t>Islandwood</a:t>
            </a:r>
            <a:r>
              <a:rPr lang="en-US" sz="4705" dirty="0">
                <a:solidFill>
                  <a:schemeClr val="tx2"/>
                </a:solidFill>
              </a:rPr>
              <a:t>?</a:t>
            </a:r>
          </a:p>
        </p:txBody>
      </p:sp>
    </p:spTree>
    <p:extLst>
      <p:ext uri="{BB962C8B-B14F-4D97-AF65-F5344CB8AC3E}">
        <p14:creationId xmlns:p14="http://schemas.microsoft.com/office/powerpoint/2010/main" val="7878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XAML Developer </a:t>
            </a:r>
            <a:r>
              <a:rPr lang="en-US" sz="1961" dirty="0" err="1">
                <a:solidFill>
                  <a:schemeClr val="bg2">
                    <a:lumMod val="25000"/>
                  </a:schemeClr>
                </a:solidFill>
              </a:rPr>
              <a:t>Bravent</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31707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337342"/>
            <a:ext cx="12192000" cy="5520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Herramientas</a:t>
            </a:r>
            <a:endParaRPr lang="en-US" dirty="0"/>
          </a:p>
        </p:txBody>
      </p:sp>
      <p:sp>
        <p:nvSpPr>
          <p:cNvPr id="11" name="Content Placeholder 11"/>
          <p:cNvSpPr txBox="1">
            <a:spLocks/>
          </p:cNvSpPr>
          <p:nvPr/>
        </p:nvSpPr>
        <p:spPr>
          <a:xfrm>
            <a:off x="269241" y="1636151"/>
            <a:ext cx="11424440" cy="48742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smtClean="0">
                <a:solidFill>
                  <a:schemeClr val="bg1"/>
                </a:solidFill>
              </a:rPr>
              <a:t>Desarrollo </a:t>
            </a:r>
            <a:r>
              <a:rPr lang="en-US" sz="3921" dirty="0" err="1" smtClean="0">
                <a:solidFill>
                  <a:schemeClr val="bg1"/>
                </a:solidFill>
              </a:rPr>
              <a:t>integrado</a:t>
            </a:r>
            <a:r>
              <a:rPr lang="en-US" sz="3921" dirty="0" smtClean="0">
                <a:solidFill>
                  <a:schemeClr val="bg1"/>
                </a:solidFill>
              </a:rPr>
              <a:t> </a:t>
            </a:r>
            <a:r>
              <a:rPr lang="en-US" sz="3921" dirty="0" err="1" smtClean="0">
                <a:solidFill>
                  <a:schemeClr val="bg1"/>
                </a:solidFill>
              </a:rPr>
              <a:t>en</a:t>
            </a:r>
            <a:r>
              <a:rPr lang="en-US" sz="3921" dirty="0" smtClean="0">
                <a:solidFill>
                  <a:schemeClr val="bg1"/>
                </a:solidFill>
              </a:rPr>
              <a:t> Visual Studio</a:t>
            </a:r>
            <a:endParaRPr lang="en-US" sz="3921" dirty="0">
              <a:solidFill>
                <a:schemeClr val="bg1"/>
              </a:solidFill>
            </a:endParaRPr>
          </a:p>
        </p:txBody>
      </p:sp>
      <p:pic>
        <p:nvPicPr>
          <p:cNvPr id="4" name="Picture 3"/>
          <p:cNvPicPr>
            <a:picLocks noChangeAspect="1"/>
          </p:cNvPicPr>
          <p:nvPr/>
        </p:nvPicPr>
        <p:blipFill>
          <a:blip r:embed="rId3"/>
          <a:stretch>
            <a:fillRect/>
          </a:stretch>
        </p:blipFill>
        <p:spPr>
          <a:xfrm>
            <a:off x="2543928" y="2621863"/>
            <a:ext cx="6525631" cy="3644406"/>
          </a:xfrm>
          <a:prstGeom prst="rect">
            <a:avLst/>
          </a:prstGeom>
        </p:spPr>
      </p:pic>
      <p:sp>
        <p:nvSpPr>
          <p:cNvPr id="15" name="Line Callout 1 (Accent Bar) 14"/>
          <p:cNvSpPr/>
          <p:nvPr/>
        </p:nvSpPr>
        <p:spPr>
          <a:xfrm>
            <a:off x="9603422" y="2362999"/>
            <a:ext cx="2235126" cy="178276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896364">
              <a:lnSpc>
                <a:spcPct val="90000"/>
              </a:lnSpc>
              <a:spcBef>
                <a:spcPts val="588"/>
              </a:spcBef>
            </a:pPr>
            <a:r>
              <a:rPr lang="en-US" sz="2091" b="1" dirty="0" err="1" smtClean="0">
                <a:solidFill>
                  <a:prstClr val="white"/>
                </a:solidFill>
              </a:rPr>
              <a:t>Proyectos</a:t>
            </a:r>
            <a:r>
              <a:rPr lang="en-US" sz="2091" b="1" dirty="0" smtClean="0">
                <a:solidFill>
                  <a:prstClr val="white"/>
                </a:solidFill>
              </a:rPr>
              <a:t> </a:t>
            </a:r>
            <a:r>
              <a:rPr lang="en-US" sz="2091" b="1" dirty="0" err="1" smtClean="0">
                <a:solidFill>
                  <a:prstClr val="white"/>
                </a:solidFill>
              </a:rPr>
              <a:t>Xcode</a:t>
            </a:r>
            <a:r>
              <a:rPr lang="en-US" sz="2091" b="1" dirty="0" smtClean="0">
                <a:solidFill>
                  <a:prstClr val="white"/>
                </a:solidFill>
              </a:rPr>
              <a:t> </a:t>
            </a:r>
            <a:r>
              <a:rPr lang="en-US" sz="2091" b="1" dirty="0" err="1" smtClean="0">
                <a:solidFill>
                  <a:prstClr val="white"/>
                </a:solidFill>
              </a:rPr>
              <a:t>importados</a:t>
            </a:r>
            <a:r>
              <a:rPr lang="en-US" sz="2091" b="1" dirty="0" smtClean="0">
                <a:solidFill>
                  <a:prstClr val="white"/>
                </a:solidFill>
              </a:rPr>
              <a:t> a Visual </a:t>
            </a:r>
            <a:r>
              <a:rPr lang="en-US" sz="2091" b="1" dirty="0">
                <a:solidFill>
                  <a:prstClr val="white"/>
                </a:solidFill>
              </a:rPr>
              <a:t>Studio</a:t>
            </a:r>
          </a:p>
        </p:txBody>
      </p:sp>
      <p:sp>
        <p:nvSpPr>
          <p:cNvPr id="16" name="Line Callout 1 (Accent Bar) 15"/>
          <p:cNvSpPr/>
          <p:nvPr/>
        </p:nvSpPr>
        <p:spPr>
          <a:xfrm>
            <a:off x="269239" y="2462970"/>
            <a:ext cx="2005447" cy="178276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896364">
              <a:lnSpc>
                <a:spcPct val="90000"/>
              </a:lnSpc>
              <a:spcBef>
                <a:spcPts val="588"/>
              </a:spcBef>
            </a:pPr>
            <a:r>
              <a:rPr lang="en-US" sz="2091" b="1" dirty="0" err="1" smtClean="0">
                <a:solidFill>
                  <a:prstClr val="white"/>
                </a:solidFill>
              </a:rPr>
              <a:t>Lenguaje</a:t>
            </a:r>
            <a:r>
              <a:rPr lang="en-US" sz="2091" b="1" dirty="0" smtClean="0">
                <a:solidFill>
                  <a:prstClr val="white"/>
                </a:solidFill>
              </a:rPr>
              <a:t> </a:t>
            </a:r>
            <a:r>
              <a:rPr lang="en-US" sz="2091" b="1" dirty="0" err="1" smtClean="0">
                <a:solidFill>
                  <a:prstClr val="white"/>
                </a:solidFill>
              </a:rPr>
              <a:t>soportado</a:t>
            </a:r>
            <a:r>
              <a:rPr lang="en-US" sz="2091" b="1" dirty="0" smtClean="0">
                <a:solidFill>
                  <a:prstClr val="white"/>
                </a:solidFill>
              </a:rPr>
              <a:t>: </a:t>
            </a:r>
            <a:r>
              <a:rPr lang="en-US" sz="2091" dirty="0" err="1" smtClean="0">
                <a:solidFill>
                  <a:prstClr val="white"/>
                </a:solidFill>
              </a:rPr>
              <a:t>colores</a:t>
            </a:r>
            <a:r>
              <a:rPr lang="en-US" sz="2091" dirty="0" smtClean="0">
                <a:solidFill>
                  <a:prstClr val="white"/>
                </a:solidFill>
              </a:rPr>
              <a:t>, </a:t>
            </a:r>
            <a:r>
              <a:rPr lang="en-US" sz="2091" dirty="0" err="1" smtClean="0">
                <a:solidFill>
                  <a:prstClr val="white"/>
                </a:solidFill>
              </a:rPr>
              <a:t>autocompletado</a:t>
            </a:r>
            <a:endParaRPr lang="en-US" sz="2091" dirty="0">
              <a:solidFill>
                <a:prstClr val="white"/>
              </a:solidFill>
            </a:endParaRPr>
          </a:p>
        </p:txBody>
      </p:sp>
      <p:sp>
        <p:nvSpPr>
          <p:cNvPr id="17" name="Line Callout 1 (Accent Bar) 16"/>
          <p:cNvSpPr/>
          <p:nvPr/>
        </p:nvSpPr>
        <p:spPr>
          <a:xfrm>
            <a:off x="9603423" y="4559042"/>
            <a:ext cx="2132974" cy="1707228"/>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896364">
              <a:lnSpc>
                <a:spcPct val="90000"/>
              </a:lnSpc>
              <a:spcBef>
                <a:spcPts val="588"/>
              </a:spcBef>
            </a:pPr>
            <a:r>
              <a:rPr lang="en-US" sz="2091" b="1" dirty="0" smtClean="0">
                <a:solidFill>
                  <a:prstClr val="white"/>
                </a:solidFill>
              </a:rPr>
              <a:t>Debugging: </a:t>
            </a:r>
            <a:r>
              <a:rPr lang="en-US" sz="2091" b="1" dirty="0">
                <a:solidFill>
                  <a:prstClr val="white"/>
                </a:solidFill>
              </a:rPr>
              <a:t>breakpoints, stack traces, …</a:t>
            </a:r>
          </a:p>
        </p:txBody>
      </p:sp>
      <p:sp>
        <p:nvSpPr>
          <p:cNvPr id="18" name="Line Callout 1 (Accent Bar) 17"/>
          <p:cNvSpPr/>
          <p:nvPr/>
        </p:nvSpPr>
        <p:spPr>
          <a:xfrm>
            <a:off x="269239" y="4617158"/>
            <a:ext cx="2005447" cy="178276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896364">
              <a:lnSpc>
                <a:spcPct val="90000"/>
              </a:lnSpc>
              <a:spcBef>
                <a:spcPts val="588"/>
              </a:spcBef>
            </a:pPr>
            <a:r>
              <a:rPr lang="en-US" sz="2091" b="1" dirty="0">
                <a:solidFill>
                  <a:prstClr val="white"/>
                </a:solidFill>
              </a:rPr>
              <a:t>Universal API Interop</a:t>
            </a:r>
            <a:endParaRPr lang="en-US" sz="2091" dirty="0">
              <a:solidFill>
                <a:prstClr val="white"/>
              </a:solidFill>
            </a:endParaRPr>
          </a:p>
        </p:txBody>
      </p:sp>
    </p:spTree>
    <p:extLst>
      <p:ext uri="{BB962C8B-B14F-4D97-AF65-F5344CB8AC3E}">
        <p14:creationId xmlns:p14="http://schemas.microsoft.com/office/powerpoint/2010/main" val="4860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Herramientas</a:t>
            </a:r>
            <a:endParaRPr lang="en-US" dirty="0"/>
          </a:p>
        </p:txBody>
      </p:sp>
      <p:pic>
        <p:nvPicPr>
          <p:cNvPr id="20" name="Picture 19"/>
          <p:cNvPicPr>
            <a:picLocks noChangeAspect="1"/>
          </p:cNvPicPr>
          <p:nvPr/>
        </p:nvPicPr>
        <p:blipFill rotWithShape="1">
          <a:blip r:embed="rId3"/>
          <a:srcRect l="1236"/>
          <a:stretch/>
        </p:blipFill>
        <p:spPr>
          <a:xfrm>
            <a:off x="4600524" y="1336160"/>
            <a:ext cx="7289913" cy="4206814"/>
          </a:xfrm>
          <a:prstGeom prst="rect">
            <a:avLst/>
          </a:prstGeom>
          <a:ln w="12700">
            <a:solidFill>
              <a:schemeClr val="accent1"/>
            </a:solidFill>
          </a:ln>
        </p:spPr>
      </p:pic>
      <p:grpSp>
        <p:nvGrpSpPr>
          <p:cNvPr id="2" name="Group 1"/>
          <p:cNvGrpSpPr/>
          <p:nvPr/>
        </p:nvGrpSpPr>
        <p:grpSpPr>
          <a:xfrm>
            <a:off x="1" y="1336160"/>
            <a:ext cx="4499038" cy="4206814"/>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364">
                <a:lnSpc>
                  <a:spcPct val="90000"/>
                </a:lnSpc>
                <a:spcBef>
                  <a:spcPts val="784"/>
                </a:spcBef>
              </a:pPr>
              <a:endParaRPr lang="en-US" sz="2614"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64">
                <a:lnSpc>
                  <a:spcPct val="90000"/>
                </a:lnSpc>
                <a:spcBef>
                  <a:spcPts val="588"/>
                </a:spcBef>
              </a:pPr>
              <a:r>
                <a:rPr lang="en-US" sz="2745" dirty="0" smtClean="0">
                  <a:solidFill>
                    <a:prstClr val="white"/>
                  </a:solidFill>
                  <a:latin typeface="Segoe UI Light"/>
                </a:rPr>
                <a:t>Proyecto </a:t>
              </a:r>
              <a:r>
                <a:rPr lang="en-US" sz="2745" dirty="0" err="1" smtClean="0">
                  <a:solidFill>
                    <a:prstClr val="white"/>
                  </a:solidFill>
                  <a:latin typeface="Segoe UI Light"/>
                </a:rPr>
                <a:t>Xcode</a:t>
              </a:r>
              <a:r>
                <a:rPr lang="en-US" sz="2745" dirty="0" smtClean="0">
                  <a:solidFill>
                    <a:prstClr val="white"/>
                  </a:solidFill>
                  <a:latin typeface="Segoe UI Light"/>
                </a:rPr>
                <a:t> </a:t>
              </a:r>
              <a:r>
                <a:rPr lang="en-US" sz="2745" dirty="0">
                  <a:solidFill>
                    <a:prstClr val="white"/>
                  </a:solidFill>
                  <a:latin typeface="Segoe UI Light"/>
                </a:rPr>
                <a:t>projects </a:t>
              </a:r>
              <a:r>
                <a:rPr lang="en-US" sz="2745" dirty="0" err="1" smtClean="0">
                  <a:solidFill>
                    <a:prstClr val="white"/>
                  </a:solidFill>
                  <a:latin typeface="Segoe UI Light"/>
                </a:rPr>
                <a:t>importado</a:t>
              </a:r>
              <a:r>
                <a:rPr lang="en-US" sz="2745" dirty="0" smtClean="0">
                  <a:solidFill>
                    <a:prstClr val="white"/>
                  </a:solidFill>
                  <a:latin typeface="Segoe UI Light"/>
                </a:rPr>
                <a:t> a </a:t>
              </a:r>
              <a:r>
                <a:rPr lang="en-US" sz="2745" dirty="0">
                  <a:solidFill>
                    <a:prstClr val="white"/>
                  </a:solidFill>
                  <a:latin typeface="Segoe UI Light"/>
                </a:rPr>
                <a:t>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64">
                <a:lnSpc>
                  <a:spcPct val="90000"/>
                </a:lnSpc>
                <a:spcBef>
                  <a:spcPts val="588"/>
                </a:spcBef>
              </a:pPr>
              <a:r>
                <a:rPr lang="en-US" sz="2745" dirty="0" err="1" smtClean="0">
                  <a:solidFill>
                    <a:prstClr val="white"/>
                  </a:solidFill>
                  <a:latin typeface="Segoe UI Light"/>
                </a:rPr>
                <a:t>Configuración</a:t>
              </a:r>
              <a:r>
                <a:rPr lang="en-US" sz="2745" dirty="0" smtClean="0">
                  <a:solidFill>
                    <a:prstClr val="white"/>
                  </a:solidFill>
                  <a:latin typeface="Segoe UI Light"/>
                </a:rPr>
                <a:t> del Proyecto </a:t>
              </a:r>
              <a:r>
                <a:rPr lang="en-US" sz="2745" dirty="0" err="1" smtClean="0">
                  <a:solidFill>
                    <a:prstClr val="white"/>
                  </a:solidFill>
                  <a:latin typeface="Segoe UI Light"/>
                </a:rPr>
                <a:t>compartida</a:t>
              </a:r>
              <a:r>
                <a:rPr lang="en-US" sz="2745" dirty="0" smtClean="0">
                  <a:solidFill>
                    <a:prstClr val="white"/>
                  </a:solidFill>
                  <a:latin typeface="Segoe UI Light"/>
                </a:rPr>
                <a:t> </a:t>
              </a:r>
              <a:r>
                <a:rPr lang="en-US" sz="2745" dirty="0" err="1" smtClean="0">
                  <a:solidFill>
                    <a:prstClr val="white"/>
                  </a:solidFill>
                  <a:latin typeface="Segoe UI Light"/>
                </a:rPr>
                <a:t>importada</a:t>
              </a:r>
              <a:r>
                <a:rPr lang="en-US" sz="2745" dirty="0" smtClean="0">
                  <a:solidFill>
                    <a:prstClr val="white"/>
                  </a:solidFill>
                  <a:latin typeface="Segoe UI Light"/>
                </a:rPr>
                <a:t> </a:t>
              </a:r>
              <a:r>
                <a:rPr lang="en-US" sz="2745" dirty="0" err="1" smtClean="0">
                  <a:solidFill>
                    <a:prstClr val="white"/>
                  </a:solidFill>
                  <a:latin typeface="Segoe UI Light"/>
                </a:rPr>
                <a:t>desde</a:t>
              </a:r>
              <a:r>
                <a:rPr lang="en-US" sz="2745" dirty="0" smtClean="0">
                  <a:solidFill>
                    <a:prstClr val="white"/>
                  </a:solidFill>
                  <a:latin typeface="Segoe UI Light"/>
                </a:rPr>
                <a:t> </a:t>
              </a:r>
              <a:r>
                <a:rPr lang="en-US" sz="2745" dirty="0" err="1" smtClean="0">
                  <a:solidFill>
                    <a:prstClr val="white"/>
                  </a:solidFill>
                  <a:latin typeface="Segoe UI Light"/>
                </a:rPr>
                <a:t>Xcode</a:t>
              </a:r>
              <a:endParaRPr lang="en-US" sz="2745"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6618915" y="1785555"/>
            <a:ext cx="1173114" cy="1286816"/>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896364">
              <a:lnSpc>
                <a:spcPct val="90000"/>
              </a:lnSpc>
              <a:spcBef>
                <a:spcPts val="588"/>
              </a:spcBef>
            </a:pPr>
            <a:endParaRPr lang="en-US" sz="1961" dirty="0" err="1">
              <a:solidFill>
                <a:prstClr val="white"/>
              </a:solidFill>
            </a:endParaRPr>
          </a:p>
        </p:txBody>
      </p:sp>
      <p:sp>
        <p:nvSpPr>
          <p:cNvPr id="25" name="Rounded Rectangle 24"/>
          <p:cNvSpPr/>
          <p:nvPr/>
        </p:nvSpPr>
        <p:spPr>
          <a:xfrm>
            <a:off x="7624612" y="2999472"/>
            <a:ext cx="1173114" cy="1286816"/>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896364">
              <a:lnSpc>
                <a:spcPct val="90000"/>
              </a:lnSpc>
              <a:spcBef>
                <a:spcPts val="588"/>
              </a:spcBef>
            </a:pPr>
            <a:endParaRPr lang="en-US" sz="1961" dirty="0" err="1">
              <a:solidFill>
                <a:prstClr val="white"/>
              </a:solidFill>
            </a:endParaRPr>
          </a:p>
        </p:txBody>
      </p:sp>
    </p:spTree>
    <p:extLst>
      <p:ext uri="{BB962C8B-B14F-4D97-AF65-F5344CB8AC3E}">
        <p14:creationId xmlns:p14="http://schemas.microsoft.com/office/powerpoint/2010/main" val="17154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Servicios</a:t>
            </a:r>
            <a:r>
              <a:rPr lang="en-US" dirty="0" smtClean="0"/>
              <a:t> y APIs</a:t>
            </a:r>
            <a:endParaRPr lang="en-US" dirty="0"/>
          </a:p>
        </p:txBody>
      </p:sp>
    </p:spTree>
    <p:extLst>
      <p:ext uri="{BB962C8B-B14F-4D97-AF65-F5344CB8AC3E}">
        <p14:creationId xmlns:p14="http://schemas.microsoft.com/office/powerpoint/2010/main" val="412238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2"/>
                </a:solidFill>
              </a:rPr>
              <a:t>Compatibilidad</a:t>
            </a:r>
            <a:r>
              <a:rPr lang="en-US" dirty="0" smtClean="0">
                <a:solidFill>
                  <a:schemeClr val="bg2"/>
                </a:solidFill>
              </a:rPr>
              <a:t> con la API</a:t>
            </a:r>
            <a:endParaRPr lang="en-US" sz="3529" dirty="0">
              <a:solidFill>
                <a:schemeClr val="bg2"/>
              </a:solidFill>
            </a:endParaRPr>
          </a:p>
        </p:txBody>
      </p:sp>
      <p:sp>
        <p:nvSpPr>
          <p:cNvPr id="13" name="Rectangle 12"/>
          <p:cNvSpPr/>
          <p:nvPr/>
        </p:nvSpPr>
        <p:spPr>
          <a:xfrm>
            <a:off x="1" y="1888832"/>
            <a:ext cx="4303150" cy="1142415"/>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74281" tIns="109712" rIns="137141" bIns="109712" numCol="1" spcCol="0" rtlCol="0" fromWordArt="0" anchor="ctr" anchorCtr="0" forceAA="0" compatLnSpc="1">
            <a:prstTxWarp prst="textNoShape">
              <a:avLst/>
            </a:prstTxWarp>
            <a:noAutofit/>
          </a:bodyPr>
          <a:lstStyle/>
          <a:p>
            <a:pPr defTabSz="914225">
              <a:lnSpc>
                <a:spcPct val="90000"/>
              </a:lnSpc>
              <a:spcBef>
                <a:spcPts val="600"/>
              </a:spcBef>
              <a:defRPr/>
            </a:pPr>
            <a:r>
              <a:rPr lang="en-US" sz="2800" kern="0" dirty="0" smtClean="0">
                <a:solidFill>
                  <a:prstClr val="white"/>
                </a:solidFill>
                <a:latin typeface="Segoe UI Light"/>
              </a:rPr>
              <a:t>Se </a:t>
            </a:r>
            <a:r>
              <a:rPr lang="en-US" sz="2800" kern="0" dirty="0" err="1" smtClean="0">
                <a:solidFill>
                  <a:prstClr val="white"/>
                </a:solidFill>
                <a:latin typeface="Segoe UI Light"/>
              </a:rPr>
              <a:t>soporta</a:t>
            </a:r>
            <a:r>
              <a:rPr lang="en-US" sz="2800" kern="0" dirty="0" smtClean="0">
                <a:solidFill>
                  <a:prstClr val="white"/>
                </a:solidFill>
                <a:latin typeface="Segoe UI Light"/>
              </a:rPr>
              <a:t> un </a:t>
            </a:r>
            <a:r>
              <a:rPr lang="en-US" sz="2800" kern="0" dirty="0" err="1" smtClean="0">
                <a:solidFill>
                  <a:prstClr val="white"/>
                </a:solidFill>
                <a:latin typeface="Segoe UI Light"/>
              </a:rPr>
              <a:t>subconjunto</a:t>
            </a:r>
            <a:r>
              <a:rPr lang="en-US" sz="2800" kern="0" dirty="0" smtClean="0">
                <a:solidFill>
                  <a:prstClr val="white"/>
                </a:solidFill>
                <a:latin typeface="Segoe UI Light"/>
              </a:rPr>
              <a:t> de APIs de iOS </a:t>
            </a:r>
            <a:endParaRPr lang="en-US" sz="2800" kern="0" dirty="0">
              <a:solidFill>
                <a:prstClr val="white"/>
              </a:solidFill>
              <a:latin typeface="Segoe UI Light"/>
            </a:endParaRPr>
          </a:p>
        </p:txBody>
      </p:sp>
      <p:sp>
        <p:nvSpPr>
          <p:cNvPr id="14" name="Rectangle 13"/>
          <p:cNvSpPr/>
          <p:nvPr/>
        </p:nvSpPr>
        <p:spPr>
          <a:xfrm>
            <a:off x="0" y="3315568"/>
            <a:ext cx="4303151" cy="1236703"/>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74281" tIns="109712" rIns="137141" bIns="109712" numCol="1" spcCol="0" rtlCol="0" fromWordArt="0" anchor="ctr" anchorCtr="0" forceAA="0" compatLnSpc="1">
            <a:prstTxWarp prst="textNoShape">
              <a:avLst/>
            </a:prstTxWarp>
            <a:noAutofit/>
          </a:bodyPr>
          <a:lstStyle/>
          <a:p>
            <a:pPr defTabSz="914225">
              <a:lnSpc>
                <a:spcPct val="90000"/>
              </a:lnSpc>
              <a:spcBef>
                <a:spcPts val="600"/>
              </a:spcBef>
              <a:defRPr/>
            </a:pPr>
            <a:r>
              <a:rPr lang="en-US" sz="2800" kern="0" dirty="0" smtClean="0">
                <a:solidFill>
                  <a:prstClr val="white"/>
                </a:solidFill>
                <a:latin typeface="Segoe UI Light"/>
              </a:rPr>
              <a:t>No </a:t>
            </a:r>
            <a:r>
              <a:rPr lang="en-US" sz="2800" kern="0" dirty="0" err="1" smtClean="0">
                <a:solidFill>
                  <a:prstClr val="white"/>
                </a:solidFill>
                <a:latin typeface="Segoe UI Light"/>
              </a:rPr>
              <a:t>es</a:t>
            </a:r>
            <a:r>
              <a:rPr lang="en-US" sz="2800" kern="0" dirty="0" smtClean="0">
                <a:solidFill>
                  <a:prstClr val="white"/>
                </a:solidFill>
                <a:latin typeface="Segoe UI Light"/>
              </a:rPr>
              <a:t> </a:t>
            </a:r>
            <a:r>
              <a:rPr lang="en-US" sz="2800" kern="0" dirty="0" err="1" smtClean="0">
                <a:solidFill>
                  <a:prstClr val="white"/>
                </a:solidFill>
                <a:latin typeface="Segoe UI Light"/>
              </a:rPr>
              <a:t>una</a:t>
            </a:r>
            <a:r>
              <a:rPr lang="en-US" sz="2800" kern="0" dirty="0" smtClean="0">
                <a:solidFill>
                  <a:prstClr val="white"/>
                </a:solidFill>
                <a:latin typeface="Segoe UI Light"/>
              </a:rPr>
              <a:t> version </a:t>
            </a:r>
            <a:r>
              <a:rPr lang="en-US" sz="2800" kern="0" dirty="0" err="1" smtClean="0">
                <a:solidFill>
                  <a:prstClr val="white"/>
                </a:solidFill>
                <a:latin typeface="Segoe UI Light"/>
              </a:rPr>
              <a:t>específica</a:t>
            </a:r>
            <a:r>
              <a:rPr lang="en-US" sz="2800" kern="0" dirty="0" smtClean="0">
                <a:solidFill>
                  <a:prstClr val="white"/>
                </a:solidFill>
                <a:latin typeface="Segoe UI Light"/>
              </a:rPr>
              <a:t> de iOS</a:t>
            </a:r>
            <a:endParaRPr lang="en-US" sz="2800" kern="0" dirty="0">
              <a:solidFill>
                <a:prstClr val="white"/>
              </a:solidFill>
              <a:latin typeface="Segoe UI Light"/>
            </a:endParaRPr>
          </a:p>
        </p:txBody>
      </p:sp>
      <p:sp>
        <p:nvSpPr>
          <p:cNvPr id="10" name="Rectangle 9"/>
          <p:cNvSpPr/>
          <p:nvPr/>
        </p:nvSpPr>
        <p:spPr>
          <a:xfrm>
            <a:off x="1" y="4836591"/>
            <a:ext cx="4303150" cy="1142415"/>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74281" tIns="109712" rIns="137141" bIns="109712" numCol="1" spcCol="0" rtlCol="0" fromWordArt="0" anchor="ctr" anchorCtr="0" forceAA="0" compatLnSpc="1">
            <a:prstTxWarp prst="textNoShape">
              <a:avLst/>
            </a:prstTxWarp>
            <a:noAutofit/>
          </a:bodyPr>
          <a:lstStyle/>
          <a:p>
            <a:pPr defTabSz="914225">
              <a:lnSpc>
                <a:spcPct val="90000"/>
              </a:lnSpc>
              <a:spcBef>
                <a:spcPts val="600"/>
              </a:spcBef>
              <a:defRPr/>
            </a:pPr>
            <a:r>
              <a:rPr lang="en-US" sz="2800" kern="0" dirty="0" smtClean="0">
                <a:solidFill>
                  <a:prstClr val="white"/>
                </a:solidFill>
                <a:latin typeface="Segoe UI Light"/>
              </a:rPr>
              <a:t>Las APIs </a:t>
            </a:r>
            <a:r>
              <a:rPr lang="en-US" sz="2800" kern="0" dirty="0" err="1" smtClean="0">
                <a:solidFill>
                  <a:prstClr val="white"/>
                </a:solidFill>
                <a:latin typeface="Segoe UI Light"/>
              </a:rPr>
              <a:t>más</a:t>
            </a:r>
            <a:r>
              <a:rPr lang="en-US" sz="2800" kern="0" dirty="0" smtClean="0">
                <a:solidFill>
                  <a:prstClr val="white"/>
                </a:solidFill>
                <a:latin typeface="Segoe UI Light"/>
              </a:rPr>
              <a:t> </a:t>
            </a:r>
            <a:r>
              <a:rPr lang="en-US" sz="2800" kern="0" dirty="0" err="1" smtClean="0">
                <a:solidFill>
                  <a:prstClr val="white"/>
                </a:solidFill>
                <a:latin typeface="Segoe UI Light"/>
              </a:rPr>
              <a:t>usadas</a:t>
            </a:r>
            <a:r>
              <a:rPr lang="en-US" sz="2800" kern="0" dirty="0" smtClean="0">
                <a:solidFill>
                  <a:prstClr val="white"/>
                </a:solidFill>
                <a:latin typeface="Segoe UI Light"/>
              </a:rPr>
              <a:t> son </a:t>
            </a:r>
            <a:r>
              <a:rPr lang="en-US" sz="2800" kern="0" dirty="0" err="1" smtClean="0">
                <a:solidFill>
                  <a:prstClr val="white"/>
                </a:solidFill>
                <a:latin typeface="Segoe UI Light"/>
              </a:rPr>
              <a:t>las</a:t>
            </a:r>
            <a:r>
              <a:rPr lang="en-US" sz="2800" kern="0" dirty="0" smtClean="0">
                <a:solidFill>
                  <a:prstClr val="white"/>
                </a:solidFill>
                <a:latin typeface="Segoe UI Light"/>
              </a:rPr>
              <a:t> </a:t>
            </a:r>
            <a:r>
              <a:rPr lang="en-US" sz="2800" kern="0" dirty="0" err="1" smtClean="0">
                <a:solidFill>
                  <a:prstClr val="white"/>
                </a:solidFill>
                <a:latin typeface="Segoe UI Light"/>
              </a:rPr>
              <a:t>primeras</a:t>
            </a:r>
            <a:r>
              <a:rPr lang="en-US" sz="2800" kern="0" dirty="0" smtClean="0">
                <a:solidFill>
                  <a:prstClr val="white"/>
                </a:solidFill>
                <a:latin typeface="Segoe UI Light"/>
              </a:rPr>
              <a:t> </a:t>
            </a:r>
            <a:r>
              <a:rPr lang="en-US" sz="2800" kern="0" dirty="0" err="1" smtClean="0">
                <a:solidFill>
                  <a:prstClr val="white"/>
                </a:solidFill>
                <a:latin typeface="Segoe UI Light"/>
              </a:rPr>
              <a:t>implementadas</a:t>
            </a:r>
            <a:endParaRPr lang="en-US" sz="2800" kern="0" dirty="0">
              <a:solidFill>
                <a:prstClr val="white"/>
              </a:solidFill>
              <a:latin typeface="Segoe UI Light"/>
            </a:endParaRPr>
          </a:p>
        </p:txBody>
      </p:sp>
      <p:sp>
        <p:nvSpPr>
          <p:cNvPr id="11" name="Line Callout 1 (Accent Bar) 10"/>
          <p:cNvSpPr/>
          <p:nvPr/>
        </p:nvSpPr>
        <p:spPr bwMode="auto">
          <a:xfrm>
            <a:off x="5498383" y="2381755"/>
            <a:ext cx="6274974" cy="3510997"/>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marL="336145" indent="-336145" defTabSz="914038">
              <a:buFont typeface="Arial" panose="020B0604020202020204" pitchFamily="34" charset="0"/>
              <a:buChar char="•"/>
            </a:pPr>
            <a:r>
              <a:rPr lang="en-US" sz="3529" dirty="0" err="1" smtClean="0">
                <a:solidFill>
                  <a:schemeClr val="tx1">
                    <a:lumMod val="50000"/>
                  </a:schemeClr>
                </a:solidFill>
                <a:latin typeface="+mj-lt"/>
              </a:rPr>
              <a:t>Juegos</a:t>
            </a:r>
            <a:r>
              <a:rPr lang="en-US" sz="3529" dirty="0" smtClean="0">
                <a:solidFill>
                  <a:schemeClr val="tx1">
                    <a:lumMod val="50000"/>
                  </a:schemeClr>
                </a:solidFill>
                <a:latin typeface="+mj-lt"/>
              </a:rPr>
              <a:t>: </a:t>
            </a:r>
            <a:r>
              <a:rPr lang="en-US" sz="3529" dirty="0">
                <a:solidFill>
                  <a:schemeClr val="tx1">
                    <a:lumMod val="50000"/>
                  </a:schemeClr>
                </a:solidFill>
                <a:latin typeface="+mj-lt"/>
              </a:rPr>
              <a:t>OpenGL (ANGLE, </a:t>
            </a:r>
            <a:r>
              <a:rPr lang="en-US" sz="3529" kern="0" dirty="0" err="1">
                <a:solidFill>
                  <a:schemeClr val="tx1">
                    <a:lumMod val="50000"/>
                  </a:schemeClr>
                </a:solidFill>
                <a:latin typeface="+mj-lt"/>
              </a:rPr>
              <a:t>CAEAGLLayer</a:t>
            </a:r>
            <a:r>
              <a:rPr lang="en-US" sz="3529" kern="0" dirty="0">
                <a:solidFill>
                  <a:schemeClr val="tx1">
                    <a:lumMod val="50000"/>
                  </a:schemeClr>
                </a:solidFill>
                <a:latin typeface="+mj-lt"/>
              </a:rPr>
              <a:t>, </a:t>
            </a:r>
            <a:r>
              <a:rPr lang="en-US" sz="3529" kern="0" dirty="0" err="1">
                <a:solidFill>
                  <a:schemeClr val="tx1">
                    <a:lumMod val="50000"/>
                  </a:schemeClr>
                </a:solidFill>
                <a:latin typeface="+mj-lt"/>
              </a:rPr>
              <a:t>EAGLContext</a:t>
            </a:r>
            <a:r>
              <a:rPr lang="en-US" sz="3529" kern="0" dirty="0">
                <a:solidFill>
                  <a:schemeClr val="tx1">
                    <a:lumMod val="50000"/>
                  </a:schemeClr>
                </a:solidFill>
                <a:latin typeface="+mj-lt"/>
              </a:rPr>
              <a:t>), </a:t>
            </a:r>
            <a:r>
              <a:rPr lang="en-US" sz="3529" kern="0" dirty="0" err="1">
                <a:solidFill>
                  <a:schemeClr val="tx1">
                    <a:lumMod val="50000"/>
                  </a:schemeClr>
                </a:solidFill>
                <a:latin typeface="+mj-lt"/>
              </a:rPr>
              <a:t>OpenAL</a:t>
            </a:r>
            <a:r>
              <a:rPr lang="en-US" sz="3529" kern="0" dirty="0">
                <a:solidFill>
                  <a:schemeClr val="tx1">
                    <a:lumMod val="50000"/>
                  </a:schemeClr>
                </a:solidFill>
                <a:latin typeface="+mj-lt"/>
              </a:rPr>
              <a:t>, </a:t>
            </a:r>
            <a:r>
              <a:rPr lang="en-US" sz="3529" kern="0" dirty="0" err="1" smtClean="0">
                <a:solidFill>
                  <a:schemeClr val="tx1">
                    <a:lumMod val="50000"/>
                  </a:schemeClr>
                </a:solidFill>
                <a:latin typeface="+mj-lt"/>
              </a:rPr>
              <a:t>Sensores</a:t>
            </a:r>
            <a:endParaRPr lang="en-US" sz="3529" kern="0" dirty="0">
              <a:solidFill>
                <a:schemeClr val="tx1">
                  <a:lumMod val="50000"/>
                </a:schemeClr>
              </a:solidFill>
              <a:latin typeface="+mj-lt"/>
            </a:endParaRPr>
          </a:p>
          <a:p>
            <a:pPr marL="336145" indent="-336145" defTabSz="914038">
              <a:buFont typeface="Arial" panose="020B0604020202020204" pitchFamily="34" charset="0"/>
              <a:buChar char="•"/>
            </a:pPr>
            <a:r>
              <a:rPr lang="en-US" sz="3529" kern="0" dirty="0">
                <a:solidFill>
                  <a:schemeClr val="tx1">
                    <a:lumMod val="50000"/>
                  </a:schemeClr>
                </a:solidFill>
                <a:latin typeface="+mj-lt"/>
              </a:rPr>
              <a:t>UI: </a:t>
            </a:r>
            <a:r>
              <a:rPr lang="en-US" sz="3529" kern="0" dirty="0" err="1">
                <a:solidFill>
                  <a:schemeClr val="tx1">
                    <a:lumMod val="50000"/>
                  </a:schemeClr>
                </a:solidFill>
                <a:latin typeface="+mj-lt"/>
              </a:rPr>
              <a:t>UIKit</a:t>
            </a:r>
            <a:r>
              <a:rPr lang="en-US" sz="3529" kern="0" dirty="0">
                <a:solidFill>
                  <a:schemeClr val="tx1">
                    <a:lumMod val="50000"/>
                  </a:schemeClr>
                </a:solidFill>
                <a:latin typeface="+mj-lt"/>
              </a:rPr>
              <a:t>, </a:t>
            </a:r>
            <a:r>
              <a:rPr lang="en-US" sz="3529" kern="0" dirty="0" err="1">
                <a:solidFill>
                  <a:schemeClr val="tx1">
                    <a:lumMod val="50000"/>
                  </a:schemeClr>
                </a:solidFill>
                <a:latin typeface="+mj-lt"/>
              </a:rPr>
              <a:t>CoreAnimation</a:t>
            </a:r>
            <a:r>
              <a:rPr lang="en-US" sz="3529" kern="0" dirty="0">
                <a:solidFill>
                  <a:schemeClr val="tx1">
                    <a:lumMod val="50000"/>
                  </a:schemeClr>
                </a:solidFill>
                <a:latin typeface="+mj-lt"/>
              </a:rPr>
              <a:t>, </a:t>
            </a:r>
            <a:r>
              <a:rPr lang="en-US" sz="3529" kern="0" dirty="0" err="1">
                <a:solidFill>
                  <a:schemeClr val="tx1">
                    <a:lumMod val="50000"/>
                  </a:schemeClr>
                </a:solidFill>
                <a:latin typeface="+mj-lt"/>
              </a:rPr>
              <a:t>CoreGraphics</a:t>
            </a:r>
            <a:r>
              <a:rPr lang="en-US" sz="3529" kern="0" dirty="0">
                <a:solidFill>
                  <a:schemeClr val="tx1">
                    <a:lumMod val="50000"/>
                  </a:schemeClr>
                </a:solidFill>
                <a:latin typeface="+mj-lt"/>
              </a:rPr>
              <a:t>, </a:t>
            </a:r>
            <a:r>
              <a:rPr lang="en-US" sz="3529" kern="0" dirty="0" err="1">
                <a:solidFill>
                  <a:schemeClr val="tx1">
                    <a:lumMod val="50000"/>
                  </a:schemeClr>
                </a:solidFill>
                <a:latin typeface="+mj-lt"/>
              </a:rPr>
              <a:t>CoreText</a:t>
            </a:r>
            <a:r>
              <a:rPr lang="en-US" sz="3529" kern="0" dirty="0">
                <a:solidFill>
                  <a:schemeClr val="tx1">
                    <a:lumMod val="50000"/>
                  </a:schemeClr>
                </a:solidFill>
                <a:latin typeface="+mj-lt"/>
              </a:rPr>
              <a:t>, Touch</a:t>
            </a:r>
          </a:p>
          <a:p>
            <a:pPr marL="336145" indent="-336145" defTabSz="914038">
              <a:buFont typeface="Arial" panose="020B0604020202020204" pitchFamily="34" charset="0"/>
              <a:buChar char="•"/>
            </a:pPr>
            <a:r>
              <a:rPr lang="en-US" sz="3529" kern="0" dirty="0">
                <a:solidFill>
                  <a:schemeClr val="tx1">
                    <a:lumMod val="50000"/>
                  </a:schemeClr>
                </a:solidFill>
                <a:latin typeface="+mj-lt"/>
              </a:rPr>
              <a:t>Objective-C: ARC, blocks</a:t>
            </a:r>
          </a:p>
          <a:p>
            <a:pPr marL="336145" indent="-336145" defTabSz="914038">
              <a:buFont typeface="Arial" panose="020B0604020202020204" pitchFamily="34" charset="0"/>
              <a:buChar char="•"/>
            </a:pPr>
            <a:r>
              <a:rPr lang="en-US" sz="3529" kern="0" dirty="0">
                <a:solidFill>
                  <a:schemeClr val="tx1">
                    <a:lumMod val="50000"/>
                  </a:schemeClr>
                </a:solidFill>
                <a:latin typeface="+mj-lt"/>
              </a:rPr>
              <a:t>Foundation / </a:t>
            </a:r>
            <a:r>
              <a:rPr lang="en-US" sz="3529" kern="0" dirty="0" err="1">
                <a:solidFill>
                  <a:schemeClr val="tx1">
                    <a:lumMod val="50000"/>
                  </a:schemeClr>
                </a:solidFill>
                <a:latin typeface="+mj-lt"/>
              </a:rPr>
              <a:t>CoreFoundation</a:t>
            </a:r>
            <a:endParaRPr lang="en-US" sz="3529" kern="0" dirty="0">
              <a:solidFill>
                <a:schemeClr val="tx1">
                  <a:lumMod val="50000"/>
                </a:schemeClr>
              </a:solidFill>
              <a:latin typeface="+mj-lt"/>
            </a:endParaRPr>
          </a:p>
          <a:p>
            <a:pPr marL="336145" indent="-336145" defTabSz="914038">
              <a:buFont typeface="Arial" panose="020B0604020202020204" pitchFamily="34" charset="0"/>
              <a:buChar char="•"/>
            </a:pPr>
            <a:r>
              <a:rPr lang="en-US" sz="3529" dirty="0" err="1" smtClean="0">
                <a:solidFill>
                  <a:schemeClr val="tx1">
                    <a:lumMod val="50000"/>
                  </a:schemeClr>
                </a:solidFill>
                <a:latin typeface="+mj-lt"/>
                <a:ea typeface="Segoe UI" pitchFamily="34" charset="0"/>
                <a:cs typeface="Segoe UI" pitchFamily="34" charset="0"/>
              </a:rPr>
              <a:t>Servicios</a:t>
            </a:r>
            <a:r>
              <a:rPr lang="en-US" sz="3529" dirty="0">
                <a:solidFill>
                  <a:schemeClr val="tx1">
                    <a:lumMod val="50000"/>
                  </a:schemeClr>
                </a:solidFill>
                <a:latin typeface="+mj-lt"/>
                <a:ea typeface="Segoe UI" pitchFamily="34" charset="0"/>
                <a:cs typeface="Segoe UI" pitchFamily="34" charset="0"/>
              </a:rPr>
              <a:t>: </a:t>
            </a:r>
            <a:r>
              <a:rPr lang="en-US" sz="3529" dirty="0" err="1">
                <a:solidFill>
                  <a:schemeClr val="tx1">
                    <a:lumMod val="50000"/>
                  </a:schemeClr>
                </a:solidFill>
                <a:latin typeface="+mj-lt"/>
                <a:ea typeface="Segoe UI" pitchFamily="34" charset="0"/>
                <a:cs typeface="Segoe UI" pitchFamily="34" charset="0"/>
              </a:rPr>
              <a:t>StoreKit</a:t>
            </a:r>
            <a:r>
              <a:rPr lang="en-US" sz="3529" dirty="0">
                <a:solidFill>
                  <a:schemeClr val="tx1">
                    <a:lumMod val="50000"/>
                  </a:schemeClr>
                </a:solidFill>
                <a:latin typeface="+mj-lt"/>
                <a:ea typeface="Segoe UI" pitchFamily="34" charset="0"/>
                <a:cs typeface="Segoe UI" pitchFamily="34" charset="0"/>
              </a:rPr>
              <a:t>, Social, </a:t>
            </a:r>
            <a:r>
              <a:rPr lang="en-US" sz="3529" dirty="0" err="1" smtClean="0">
                <a:solidFill>
                  <a:schemeClr val="tx1">
                    <a:lumMod val="50000"/>
                  </a:schemeClr>
                </a:solidFill>
                <a:latin typeface="+mj-lt"/>
                <a:ea typeface="Segoe UI" pitchFamily="34" charset="0"/>
                <a:cs typeface="Segoe UI" pitchFamily="34" charset="0"/>
              </a:rPr>
              <a:t>Notificationes</a:t>
            </a:r>
            <a:r>
              <a:rPr lang="en-US" sz="3529" dirty="0">
                <a:solidFill>
                  <a:schemeClr val="tx1">
                    <a:lumMod val="50000"/>
                  </a:schemeClr>
                </a:solidFill>
                <a:latin typeface="+mj-lt"/>
                <a:ea typeface="Segoe UI" pitchFamily="34" charset="0"/>
                <a:cs typeface="Segoe UI" pitchFamily="34" charset="0"/>
              </a:rPr>
              <a:t>, …</a:t>
            </a:r>
          </a:p>
          <a:p>
            <a:pPr marL="336145" indent="-336145" defTabSz="914038">
              <a:buFont typeface="Arial" panose="020B0604020202020204" pitchFamily="34" charset="0"/>
              <a:buChar char="•"/>
            </a:pPr>
            <a:endParaRPr lang="en-US" sz="3529" kern="0" dirty="0">
              <a:solidFill>
                <a:schemeClr val="tx1">
                  <a:lumMod val="50000"/>
                </a:schemeClr>
              </a:solidFill>
              <a:latin typeface="+mj-lt"/>
            </a:endParaRPr>
          </a:p>
          <a:p>
            <a:pPr marL="336145" indent="-336145" defTabSz="914038">
              <a:buFont typeface="Arial" panose="020B0604020202020204" pitchFamily="34" charset="0"/>
              <a:buChar char="•"/>
            </a:pPr>
            <a:endParaRPr lang="en-US" sz="3529"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26524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18645" y="506305"/>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sp>
        <p:nvSpPr>
          <p:cNvPr id="19" name="Title 1"/>
          <p:cNvSpPr txBox="1">
            <a:spLocks/>
          </p:cNvSpPr>
          <p:nvPr/>
        </p:nvSpPr>
        <p:spPr>
          <a:xfrm>
            <a:off x="418645" y="439361"/>
            <a:ext cx="1240054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3921">
              <a:gradFill>
                <a:gsLst>
                  <a:gs pos="1250">
                    <a:srgbClr val="404040"/>
                  </a:gs>
                  <a:gs pos="100000">
                    <a:srgbClr val="404040"/>
                  </a:gs>
                </a:gsLst>
                <a:lin ang="5400000" scaled="0"/>
              </a:gradFill>
            </a:endParaRPr>
          </a:p>
        </p:txBody>
      </p:sp>
      <p:sp>
        <p:nvSpPr>
          <p:cNvPr id="20"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600" dirty="0" smtClean="0">
                <a:solidFill>
                  <a:schemeClr val="tx2"/>
                </a:solidFill>
              </a:rPr>
              <a:t>De Nuevo, Windows se </a:t>
            </a:r>
            <a:r>
              <a:rPr lang="en-US" sz="3600" dirty="0" err="1" smtClean="0">
                <a:solidFill>
                  <a:schemeClr val="tx2"/>
                </a:solidFill>
              </a:rPr>
              <a:t>encarga</a:t>
            </a:r>
            <a:r>
              <a:rPr lang="en-US" sz="3600" dirty="0" smtClean="0">
                <a:solidFill>
                  <a:schemeClr val="tx2"/>
                </a:solidFill>
              </a:rPr>
              <a:t> de </a:t>
            </a:r>
            <a:r>
              <a:rPr lang="en-US" sz="3600" dirty="0" err="1" smtClean="0">
                <a:solidFill>
                  <a:schemeClr val="tx2"/>
                </a:solidFill>
              </a:rPr>
              <a:t>las</a:t>
            </a:r>
            <a:r>
              <a:rPr lang="en-US" sz="3600" dirty="0" smtClean="0">
                <a:solidFill>
                  <a:schemeClr val="tx2"/>
                </a:solidFill>
              </a:rPr>
              <a:t> </a:t>
            </a:r>
            <a:r>
              <a:rPr lang="en-US" sz="3600" dirty="0" err="1" smtClean="0">
                <a:solidFill>
                  <a:schemeClr val="tx2"/>
                </a:solidFill>
              </a:rPr>
              <a:t>tareas</a:t>
            </a:r>
            <a:r>
              <a:rPr lang="en-US" sz="3600" dirty="0" smtClean="0">
                <a:solidFill>
                  <a:schemeClr val="tx2"/>
                </a:solidFill>
              </a:rPr>
              <a:t> </a:t>
            </a:r>
            <a:r>
              <a:rPr lang="en-US" sz="3600" dirty="0" err="1" smtClean="0">
                <a:solidFill>
                  <a:schemeClr val="tx2"/>
                </a:solidFill>
              </a:rPr>
              <a:t>pesadas</a:t>
            </a:r>
            <a:endParaRPr lang="en-US" sz="3600" dirty="0">
              <a:solidFill>
                <a:schemeClr val="tx2"/>
              </a:solidFill>
            </a:endParaRPr>
          </a:p>
        </p:txBody>
      </p:sp>
      <p:sp>
        <p:nvSpPr>
          <p:cNvPr id="23" name="Rectangle 22"/>
          <p:cNvSpPr/>
          <p:nvPr/>
        </p:nvSpPr>
        <p:spPr>
          <a:xfrm>
            <a:off x="343941" y="945519"/>
            <a:ext cx="9373577" cy="374793"/>
          </a:xfrm>
          <a:prstGeom prst="rect">
            <a:avLst/>
          </a:prstGeom>
        </p:spPr>
        <p:txBody>
          <a:bodyPr wrap="square">
            <a:spAutoFit/>
          </a:bodyPr>
          <a:lstStyle/>
          <a:p>
            <a:r>
              <a:rPr lang="en-US" dirty="0">
                <a:solidFill>
                  <a:srgbClr val="737373"/>
                </a:solidFill>
              </a:rPr>
              <a:t>We translate and redirect iOS concepts to Windows concepts</a:t>
            </a:r>
          </a:p>
        </p:txBody>
      </p:sp>
      <p:sp>
        <p:nvSpPr>
          <p:cNvPr id="14" name="Rectangle 13"/>
          <p:cNvSpPr/>
          <p:nvPr/>
        </p:nvSpPr>
        <p:spPr bwMode="auto">
          <a:xfrm>
            <a:off x="418645" y="5082938"/>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Experiencia</a:t>
            </a:r>
            <a:r>
              <a:rPr lang="en-US" sz="1568" dirty="0" smtClean="0">
                <a:solidFill>
                  <a:srgbClr val="FFFFFF"/>
                </a:solidFill>
                <a:latin typeface="Segoe UI Light"/>
                <a:ea typeface="Segoe UI" pitchFamily="34" charset="0"/>
                <a:cs typeface="Segoe UI" pitchFamily="34" charset="0"/>
              </a:rPr>
              <a:t> de </a:t>
            </a:r>
            <a:r>
              <a:rPr lang="en-US" sz="1568" dirty="0" err="1" smtClean="0">
                <a:solidFill>
                  <a:srgbClr val="FFFFFF"/>
                </a:solidFill>
                <a:latin typeface="Segoe UI Light"/>
                <a:ea typeface="Segoe UI" pitchFamily="34" charset="0"/>
                <a:cs typeface="Segoe UI" pitchFamily="34" charset="0"/>
              </a:rPr>
              <a:t>usuario</a:t>
            </a:r>
            <a:endParaRPr lang="en-US" sz="1568"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4377232" y="5057621"/>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Servicios</a:t>
            </a:r>
            <a:r>
              <a:rPr lang="en-US" sz="1568" dirty="0" smtClean="0">
                <a:solidFill>
                  <a:srgbClr val="FFFFFF"/>
                </a:solidFill>
                <a:latin typeface="Segoe UI Light"/>
                <a:ea typeface="Segoe UI" pitchFamily="34" charset="0"/>
                <a:cs typeface="Segoe UI" pitchFamily="34" charset="0"/>
              </a:rPr>
              <a:t> de </a:t>
            </a:r>
            <a:r>
              <a:rPr lang="en-US" sz="1568" dirty="0" err="1" smtClean="0">
                <a:solidFill>
                  <a:srgbClr val="FFFFFF"/>
                </a:solidFill>
                <a:latin typeface="Segoe UI Light"/>
                <a:ea typeface="Segoe UI" pitchFamily="34" charset="0"/>
                <a:cs typeface="Segoe UI" pitchFamily="34" charset="0"/>
              </a:rPr>
              <a:t>monetización</a:t>
            </a:r>
            <a:endParaRPr lang="en-US" sz="1568"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8335819" y="5057621"/>
            <a:ext cx="3585699"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err="1" smtClean="0">
                <a:solidFill>
                  <a:srgbClr val="FFFFFF"/>
                </a:solidFill>
                <a:latin typeface="Segoe UI Light"/>
                <a:ea typeface="Segoe UI" pitchFamily="34" charset="0"/>
                <a:cs typeface="Segoe UI" pitchFamily="34" charset="0"/>
              </a:rPr>
              <a:t>Platforma</a:t>
            </a:r>
            <a:endParaRPr lang="en-US" sz="1568"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133" y="4125930"/>
            <a:ext cx="1653718" cy="41086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13919" y="3212137"/>
            <a:ext cx="1570630" cy="1456440"/>
            <a:chOff x="2277077" y="3861883"/>
            <a:chExt cx="1938569" cy="179763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5"/>
              <a:ext cx="1938569" cy="625648"/>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Notificationes</a:t>
              </a:r>
              <a:endParaRPr lang="en-US" sz="1568" dirty="0">
                <a:gradFill>
                  <a:gsLst>
                    <a:gs pos="2917">
                      <a:srgbClr val="404040"/>
                    </a:gs>
                    <a:gs pos="30000">
                      <a:srgbClr val="404040"/>
                    </a:gs>
                  </a:gsLst>
                  <a:lin ang="5400000" scaled="0"/>
                </a:gradFill>
              </a:endParaRPr>
            </a:p>
          </p:txBody>
        </p:sp>
      </p:grpSp>
      <p:grpSp>
        <p:nvGrpSpPr>
          <p:cNvPr id="7" name="Group 6"/>
          <p:cNvGrpSpPr/>
          <p:nvPr/>
        </p:nvGrpSpPr>
        <p:grpSpPr>
          <a:xfrm>
            <a:off x="642262" y="3130192"/>
            <a:ext cx="1279823" cy="1490237"/>
            <a:chOff x="381678" y="3861883"/>
            <a:chExt cx="1579639" cy="1839343"/>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1"/>
              <a:ext cx="1579639" cy="62029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Compartir</a:t>
              </a:r>
              <a:endParaRPr lang="en-US" sz="1568" dirty="0">
                <a:gradFill>
                  <a:gsLst>
                    <a:gs pos="2917">
                      <a:srgbClr val="404040"/>
                    </a:gs>
                    <a:gs pos="30000">
                      <a:srgbClr val="404040"/>
                    </a:gs>
                  </a:gsLst>
                  <a:lin ang="5400000" scaled="0"/>
                </a:gradFill>
              </a:endParaRPr>
            </a:p>
          </p:txBody>
        </p:sp>
      </p:grpSp>
      <p:grpSp>
        <p:nvGrpSpPr>
          <p:cNvPr id="9" name="Group 8"/>
          <p:cNvGrpSpPr/>
          <p:nvPr/>
        </p:nvGrpSpPr>
        <p:grpSpPr>
          <a:xfrm>
            <a:off x="8750516" y="3236835"/>
            <a:ext cx="1360995" cy="1571710"/>
            <a:chOff x="8862038" y="3376974"/>
            <a:chExt cx="1679825" cy="1939905"/>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61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smtClean="0">
                  <a:gradFill>
                    <a:gsLst>
                      <a:gs pos="2917">
                        <a:srgbClr val="404040"/>
                      </a:gs>
                      <a:gs pos="30000">
                        <a:srgbClr val="404040"/>
                      </a:gs>
                    </a:gsLst>
                    <a:lin ang="5400000" scaled="0"/>
                  </a:gradFill>
                </a:rPr>
                <a:t>Sistema de </a:t>
              </a:r>
              <a:r>
                <a:rPr lang="en-US" sz="1568" dirty="0" err="1" smtClean="0">
                  <a:gradFill>
                    <a:gsLst>
                      <a:gs pos="2917">
                        <a:srgbClr val="404040"/>
                      </a:gs>
                      <a:gs pos="30000">
                        <a:srgbClr val="404040"/>
                      </a:gs>
                    </a:gsLst>
                    <a:lin ang="5400000" scaled="0"/>
                  </a:gradFill>
                </a:rPr>
                <a:t>archivos</a:t>
              </a:r>
              <a:endParaRPr lang="en-US" sz="1568" dirty="0">
                <a:gradFill>
                  <a:gsLst>
                    <a:gs pos="2917">
                      <a:srgbClr val="404040"/>
                    </a:gs>
                    <a:gs pos="30000">
                      <a:srgbClr val="404040"/>
                    </a:gs>
                  </a:gsLst>
                  <a:lin ang="5400000" scaled="0"/>
                </a:gradFill>
              </a:endParaRPr>
            </a:p>
          </p:txBody>
        </p:sp>
      </p:grpSp>
      <p:grpSp>
        <p:nvGrpSpPr>
          <p:cNvPr id="10" name="Group 9"/>
          <p:cNvGrpSpPr/>
          <p:nvPr/>
        </p:nvGrpSpPr>
        <p:grpSpPr>
          <a:xfrm>
            <a:off x="10499111" y="3297668"/>
            <a:ext cx="1265676" cy="1388506"/>
            <a:chOff x="10670699" y="3394371"/>
            <a:chExt cx="1562176" cy="1713781"/>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7"/>
              <a:ext cx="1562176" cy="62029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err="1" smtClean="0">
                  <a:gradFill>
                    <a:gsLst>
                      <a:gs pos="2917">
                        <a:srgbClr val="404040"/>
                      </a:gs>
                      <a:gs pos="30000">
                        <a:srgbClr val="404040"/>
                      </a:gs>
                    </a:gsLst>
                    <a:lin ang="5400000" scaled="0"/>
                  </a:gradFill>
                </a:rPr>
                <a:t>Camara</a:t>
              </a:r>
              <a:endParaRPr lang="en-US" sz="1568" dirty="0">
                <a:gradFill>
                  <a:gsLst>
                    <a:gs pos="2917">
                      <a:srgbClr val="404040"/>
                    </a:gs>
                    <a:gs pos="30000">
                      <a:srgbClr val="404040"/>
                    </a:gs>
                  </a:gsLst>
                  <a:lin ang="5400000" scaled="0"/>
                </a:gradFill>
              </a:endParaRPr>
            </a:p>
          </p:txBody>
        </p:sp>
      </p:grpSp>
      <p:sp>
        <p:nvSpPr>
          <p:cNvPr id="24" name="TextBox 23"/>
          <p:cNvSpPr txBox="1"/>
          <p:nvPr/>
        </p:nvSpPr>
        <p:spPr>
          <a:xfrm>
            <a:off x="6309746" y="3990347"/>
            <a:ext cx="1429699" cy="832764"/>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In-App Purchase</a:t>
            </a:r>
          </a:p>
        </p:txBody>
      </p:sp>
      <p:sp>
        <p:nvSpPr>
          <p:cNvPr id="25" name="Rectangle 24"/>
          <p:cNvSpPr/>
          <p:nvPr/>
        </p:nvSpPr>
        <p:spPr>
          <a:xfrm>
            <a:off x="2000638" y="2704257"/>
            <a:ext cx="1834109" cy="2015746"/>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896364">
              <a:lnSpc>
                <a:spcPct val="90000"/>
              </a:lnSpc>
              <a:spcBef>
                <a:spcPts val="588"/>
              </a:spcBef>
            </a:pPr>
            <a:endParaRPr lang="en-US" sz="1961" dirty="0" err="1">
              <a:solidFill>
                <a:prstClr val="white"/>
              </a:solidFill>
            </a:endParaRPr>
          </a:p>
        </p:txBody>
      </p:sp>
      <p:sp>
        <p:nvSpPr>
          <p:cNvPr id="26" name="Rectangle 25"/>
          <p:cNvSpPr/>
          <p:nvPr/>
        </p:nvSpPr>
        <p:spPr>
          <a:xfrm>
            <a:off x="275669" y="1678292"/>
            <a:ext cx="5046021" cy="875091"/>
          </a:xfrm>
          <a:prstGeom prst="rect">
            <a:avLst/>
          </a:prstGeom>
          <a:noFill/>
        </p:spPr>
        <p:txBody>
          <a:bodyPr wrap="none" lIns="89642" tIns="44821" rIns="89642" bIns="44821">
            <a:spAutoFit/>
          </a:bodyPr>
          <a:lstStyle/>
          <a:p>
            <a:pPr algn="ct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Notificationes</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Windows</a:t>
            </a:r>
            <a:endParaRPr lang="en-US" sz="2549"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Puede</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aparecer</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en</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el Action </a:t>
            </a:r>
            <a:r>
              <a:rPr lang="en-US" sz="2549" dirty="0">
                <a:ln w="0">
                  <a:solidFill>
                    <a:schemeClr val="tx1">
                      <a:lumMod val="50000"/>
                    </a:schemeClr>
                  </a:solidFill>
                </a:ln>
                <a:solidFill>
                  <a:srgbClr val="C00000"/>
                </a:solidFill>
                <a:effectLst>
                  <a:outerShdw blurRad="50800" dist="38100" dir="2700000" algn="tl" rotWithShape="0">
                    <a:prstClr val="black">
                      <a:alpha val="40000"/>
                    </a:prstClr>
                  </a:outerShdw>
                </a:effectLst>
              </a:rPr>
              <a:t>Center</a:t>
            </a:r>
          </a:p>
        </p:txBody>
      </p:sp>
      <p:sp>
        <p:nvSpPr>
          <p:cNvPr id="27" name="Rectangle 26"/>
          <p:cNvSpPr/>
          <p:nvPr/>
        </p:nvSpPr>
        <p:spPr>
          <a:xfrm>
            <a:off x="6309746" y="3910165"/>
            <a:ext cx="1429699" cy="945546"/>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896364">
              <a:lnSpc>
                <a:spcPct val="90000"/>
              </a:lnSpc>
              <a:spcBef>
                <a:spcPts val="588"/>
              </a:spcBef>
            </a:pPr>
            <a:endParaRPr lang="en-US" sz="1961" dirty="0" err="1">
              <a:solidFill>
                <a:prstClr val="white"/>
              </a:solidFill>
            </a:endParaRPr>
          </a:p>
        </p:txBody>
      </p:sp>
      <p:sp>
        <p:nvSpPr>
          <p:cNvPr id="30" name="Rectangle 29"/>
          <p:cNvSpPr/>
          <p:nvPr/>
        </p:nvSpPr>
        <p:spPr>
          <a:xfrm>
            <a:off x="5086332" y="2306936"/>
            <a:ext cx="3636853" cy="875091"/>
          </a:xfrm>
          <a:prstGeom prst="rect">
            <a:avLst/>
          </a:prstGeom>
          <a:noFill/>
        </p:spPr>
        <p:txBody>
          <a:bodyPr wrap="none" lIns="89642" tIns="44821" rIns="89642" bIns="44821">
            <a:spAutoFit/>
          </a:bodyPr>
          <a:lstStyle/>
          <a:p>
            <a:pPr algn="ct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Se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requieren</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pocas</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líneas</a:t>
            </a:r>
            <a:endPar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De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código</a:t>
            </a:r>
            <a:endParaRPr lang="en-US" sz="2549"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
        <p:nvSpPr>
          <p:cNvPr id="33" name="Rectangle 32"/>
          <p:cNvSpPr/>
          <p:nvPr/>
        </p:nvSpPr>
        <p:spPr bwMode="auto">
          <a:xfrm>
            <a:off x="418645" y="5927893"/>
            <a:ext cx="11502873" cy="597617"/>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568"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8663526" y="3041517"/>
            <a:ext cx="1429699" cy="16270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896364">
              <a:lnSpc>
                <a:spcPct val="90000"/>
              </a:lnSpc>
              <a:spcBef>
                <a:spcPts val="588"/>
              </a:spcBef>
            </a:pPr>
            <a:endParaRPr lang="en-US" sz="1961" dirty="0" err="1">
              <a:solidFill>
                <a:prstClr val="white"/>
              </a:solidFill>
            </a:endParaRPr>
          </a:p>
        </p:txBody>
      </p:sp>
      <p:sp>
        <p:nvSpPr>
          <p:cNvPr id="37" name="Rectangle 36"/>
          <p:cNvSpPr/>
          <p:nvPr/>
        </p:nvSpPr>
        <p:spPr>
          <a:xfrm>
            <a:off x="7009708" y="1438288"/>
            <a:ext cx="4497666" cy="875091"/>
          </a:xfrm>
          <a:prstGeom prst="rect">
            <a:avLst/>
          </a:prstGeom>
          <a:noFill/>
        </p:spPr>
        <p:txBody>
          <a:bodyPr wrap="none" lIns="89642" tIns="44821" rIns="89642" bIns="44821">
            <a:spAutoFit/>
          </a:bodyPr>
          <a:lstStyle/>
          <a:p>
            <a:pPr algn="ct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Las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rutas</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son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mapeadas</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a:t>
            </a:r>
            <a:endParaRPr lang="en-US" sz="2549"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No se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necesita</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2549" dirty="0" err="1"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reordenar</a:t>
            </a:r>
            <a:r>
              <a:rPr lang="en-US" sz="2549" dirty="0" smtClean="0">
                <a:ln w="0">
                  <a:solidFill>
                    <a:schemeClr val="tx1">
                      <a:lumMod val="50000"/>
                    </a:schemeClr>
                  </a:solidFill>
                </a:ln>
                <a:solidFill>
                  <a:srgbClr val="C00000"/>
                </a:solidFill>
                <a:effectLst>
                  <a:outerShdw blurRad="50800" dist="38100" dir="2700000" algn="tl" rotWithShape="0">
                    <a:prstClr val="black">
                      <a:alpha val="40000"/>
                    </a:prstClr>
                  </a:outerShdw>
                </a:effectLst>
              </a:rPr>
              <a:t> assets</a:t>
            </a:r>
            <a:endParaRPr lang="en-US" sz="2549"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92240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4252"/>
            <a:ext cx="11637012" cy="969496"/>
          </a:xfrm>
        </p:spPr>
        <p:txBody>
          <a:bodyPr/>
          <a:lstStyle/>
          <a:p>
            <a:r>
              <a:rPr lang="es-ES" sz="5400" dirty="0" smtClean="0"/>
              <a:t>Project </a:t>
            </a:r>
            <a:r>
              <a:rPr lang="es-ES" sz="5400" dirty="0" err="1" smtClean="0"/>
              <a:t>Centennial</a:t>
            </a:r>
            <a:endParaRPr lang="en-US" sz="5400" dirty="0"/>
          </a:p>
        </p:txBody>
      </p:sp>
    </p:spTree>
    <p:extLst>
      <p:ext uri="{BB962C8B-B14F-4D97-AF65-F5344CB8AC3E}">
        <p14:creationId xmlns:p14="http://schemas.microsoft.com/office/powerpoint/2010/main" val="158844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ext uri="{D42A27DB-BD31-4B8C-83A1-F6EECF244321}">
                <p14:modId xmlns:p14="http://schemas.microsoft.com/office/powerpoint/2010/main" val="1428930308"/>
              </p:ext>
            </p:extLst>
          </p:nvPr>
        </p:nvGraphicFramePr>
        <p:xfrm>
          <a:off x="6971086" y="2671226"/>
          <a:ext cx="2934720" cy="1956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ext uri="{D42A27DB-BD31-4B8C-83A1-F6EECF244321}">
                <p14:modId xmlns:p14="http://schemas.microsoft.com/office/powerpoint/2010/main" val="315443927"/>
              </p:ext>
            </p:extLst>
          </p:nvPr>
        </p:nvGraphicFramePr>
        <p:xfrm>
          <a:off x="1987461" y="2779639"/>
          <a:ext cx="2614498" cy="17396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69241" y="289957"/>
            <a:ext cx="11655840" cy="899537"/>
          </a:xfrm>
        </p:spPr>
        <p:txBody>
          <a:bodyPr/>
          <a:lstStyle/>
          <a:p>
            <a:r>
              <a:rPr lang="en-US" dirty="0" err="1" smtClean="0"/>
              <a:t>Conversión</a:t>
            </a:r>
            <a:endParaRPr lang="en-US" dirty="0"/>
          </a:p>
        </p:txBody>
      </p:sp>
      <p:cxnSp>
        <p:nvCxnSpPr>
          <p:cNvPr id="9" name="Straight Arrow Connector 27"/>
          <p:cNvCxnSpPr/>
          <p:nvPr/>
        </p:nvCxnSpPr>
        <p:spPr>
          <a:xfrm>
            <a:off x="1529236"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4452555"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6768319"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9223549" y="3649465"/>
            <a:ext cx="906363"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5487507" y="2893484"/>
            <a:ext cx="1168759" cy="1511965"/>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sp>
          <p:nvSpPr>
            <p:cNvPr id="52" name="Rectangle 51"/>
            <p:cNvSpPr/>
            <p:nvPr/>
          </p:nvSpPr>
          <p:spPr>
            <a:xfrm>
              <a:off x="5746184" y="3837231"/>
              <a:ext cx="721427" cy="371244"/>
            </a:xfrm>
            <a:prstGeom prst="rect">
              <a:avLst/>
            </a:prstGeom>
          </p:spPr>
          <p:txBody>
            <a:bodyPr wrap="none">
              <a:spAutoFit/>
            </a:bodyPr>
            <a:lstStyle/>
            <a:p>
              <a:r>
                <a:rPr lang="en-US" sz="1765"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grpSp>
      <p:grpSp>
        <p:nvGrpSpPr>
          <p:cNvPr id="48" name="Group 47"/>
          <p:cNvGrpSpPr/>
          <p:nvPr/>
        </p:nvGrpSpPr>
        <p:grpSpPr>
          <a:xfrm>
            <a:off x="262704" y="2893484"/>
            <a:ext cx="1168759" cy="1511965"/>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67226" tIns="33613" rIns="67226" bIns="33613" numCol="1" anchor="t" anchorCtr="0" compatLnSpc="1">
              <a:prstTxWarp prst="textNoShape">
                <a:avLst/>
              </a:prstTxWarp>
            </a:bodyPr>
            <a:lstStyle/>
            <a:p>
              <a:endParaRPr lang="en-US" sz="1323" dirty="0">
                <a:solidFill>
                  <a:srgbClr val="404040"/>
                </a:solidFill>
              </a:endParaRPr>
            </a:p>
          </p:txBody>
        </p:sp>
        <p:pic>
          <p:nvPicPr>
            <p:cNvPr id="44" name="Picture 2" descr="http://dustydog.com.au/Support/Windows-Installer-Ico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69" y="3843038"/>
              <a:ext cx="548102" cy="371244"/>
            </a:xfrm>
            <a:prstGeom prst="rect">
              <a:avLst/>
            </a:prstGeom>
          </p:spPr>
          <p:txBody>
            <a:bodyPr wrap="none">
              <a:spAutoFit/>
            </a:bodyPr>
            <a:lstStyle/>
            <a:p>
              <a:r>
                <a:rPr lang="en-US" sz="1765" dirty="0">
                  <a:solidFill>
                    <a:srgbClr val="00188F"/>
                  </a:solidFill>
                </a:rPr>
                <a:t>MSI</a:t>
              </a:r>
            </a:p>
          </p:txBody>
        </p:sp>
      </p:grpSp>
      <p:grpSp>
        <p:nvGrpSpPr>
          <p:cNvPr id="60" name="Group 59"/>
          <p:cNvGrpSpPr/>
          <p:nvPr/>
        </p:nvGrpSpPr>
        <p:grpSpPr>
          <a:xfrm>
            <a:off x="10279316" y="2831384"/>
            <a:ext cx="1643445" cy="1626293"/>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396516603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6320106" y="1860257"/>
            <a:ext cx="5604975" cy="3436295"/>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9538468" y="2271119"/>
            <a:ext cx="2218824" cy="816477"/>
          </a:xfrm>
          <a:prstGeom prst="rect">
            <a:avLst/>
          </a:prstGeom>
          <a:noFill/>
        </p:spPr>
        <p:txBody>
          <a:bodyPr wrap="none" lIns="91414" tIns="45706" rIns="91414" bIns="45706">
            <a:spAutoFit/>
          </a:bodyPr>
          <a:lstStyle/>
          <a:p>
            <a:pPr algn="ctr"/>
            <a:r>
              <a:rPr lang="en-US" sz="2353" dirty="0" smtClean="0">
                <a:ln w="0"/>
                <a:solidFill>
                  <a:srgbClr val="404040"/>
                </a:solidFill>
              </a:rPr>
              <a:t>Namespace del </a:t>
            </a:r>
          </a:p>
          <a:p>
            <a:pPr algn="ctr"/>
            <a:r>
              <a:rPr lang="en-US" sz="2353" dirty="0" err="1" smtClean="0">
                <a:ln w="0"/>
                <a:solidFill>
                  <a:srgbClr val="404040"/>
                </a:solidFill>
              </a:rPr>
              <a:t>sistema</a:t>
            </a:r>
            <a:endParaRPr lang="en-US" sz="2353" dirty="0">
              <a:ln w="0"/>
              <a:solidFill>
                <a:srgbClr val="404040"/>
              </a:solidFill>
            </a:endParaRPr>
          </a:p>
        </p:txBody>
      </p:sp>
      <p:sp>
        <p:nvSpPr>
          <p:cNvPr id="9" name="Rectangle 8"/>
          <p:cNvSpPr/>
          <p:nvPr/>
        </p:nvSpPr>
        <p:spPr>
          <a:xfrm>
            <a:off x="6969583" y="2271119"/>
            <a:ext cx="1668994" cy="816477"/>
          </a:xfrm>
          <a:prstGeom prst="rect">
            <a:avLst/>
          </a:prstGeom>
          <a:noFill/>
        </p:spPr>
        <p:txBody>
          <a:bodyPr wrap="none" lIns="91414" tIns="45706" rIns="91414" bIns="45706">
            <a:spAutoFit/>
          </a:bodyPr>
          <a:lstStyle/>
          <a:p>
            <a:pPr algn="ctr"/>
            <a:r>
              <a:rPr lang="en-US" sz="2353" dirty="0">
                <a:ln w="0"/>
                <a:solidFill>
                  <a:srgbClr val="404040"/>
                </a:solidFill>
              </a:rPr>
              <a:t>App</a:t>
            </a:r>
            <a:br>
              <a:rPr lang="en-US" sz="2353" dirty="0">
                <a:ln w="0"/>
                <a:solidFill>
                  <a:srgbClr val="404040"/>
                </a:solidFill>
              </a:rPr>
            </a:br>
            <a:r>
              <a:rPr lang="en-US" sz="2353" dirty="0">
                <a:ln w="0"/>
                <a:solidFill>
                  <a:srgbClr val="404040"/>
                </a:solidFill>
              </a:rPr>
              <a:t>Namespace</a:t>
            </a:r>
          </a:p>
        </p:txBody>
      </p:sp>
      <p:sp>
        <p:nvSpPr>
          <p:cNvPr id="16" name="Rectangle 15"/>
          <p:cNvSpPr/>
          <p:nvPr/>
        </p:nvSpPr>
        <p:spPr>
          <a:xfrm>
            <a:off x="4166738" y="2271119"/>
            <a:ext cx="1170845" cy="816477"/>
          </a:xfrm>
          <a:prstGeom prst="rect">
            <a:avLst/>
          </a:prstGeom>
          <a:noFill/>
        </p:spPr>
        <p:txBody>
          <a:bodyPr wrap="none" lIns="91414" tIns="45706" rIns="91414" bIns="45706">
            <a:spAutoFit/>
          </a:bodyPr>
          <a:lstStyle/>
          <a:p>
            <a:pPr algn="ctr"/>
            <a:r>
              <a:rPr lang="en-US" sz="2353" dirty="0">
                <a:ln w="0"/>
                <a:solidFill>
                  <a:srgbClr val="404040"/>
                </a:solidFill>
              </a:rPr>
              <a:t>Merged</a:t>
            </a:r>
            <a:br>
              <a:rPr lang="en-US" sz="2353" dirty="0">
                <a:ln w="0"/>
                <a:solidFill>
                  <a:srgbClr val="404040"/>
                </a:solidFill>
              </a:rPr>
            </a:br>
            <a:r>
              <a:rPr lang="en-US" sz="2353" dirty="0" smtClean="0">
                <a:ln w="0"/>
                <a:solidFill>
                  <a:srgbClr val="404040"/>
                </a:solidFill>
              </a:rPr>
              <a:t>View</a:t>
            </a:r>
            <a:endParaRPr lang="en-US" sz="2353" dirty="0">
              <a:ln w="0"/>
              <a:solidFill>
                <a:srgbClr val="404040"/>
              </a:solidFill>
            </a:endParaRPr>
          </a:p>
        </p:txBody>
      </p:sp>
      <p:cxnSp>
        <p:nvCxnSpPr>
          <p:cNvPr id="18" name="Straight Arrow Connector 17"/>
          <p:cNvCxnSpPr/>
          <p:nvPr/>
        </p:nvCxnSpPr>
        <p:spPr>
          <a:xfrm>
            <a:off x="2360897" y="4026617"/>
            <a:ext cx="906234"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Namespace merging</a:t>
            </a:r>
            <a:endParaRPr lang="en-US" dirty="0"/>
          </a:p>
        </p:txBody>
      </p:sp>
      <p:sp>
        <p:nvSpPr>
          <p:cNvPr id="17" name="Freeform 16"/>
          <p:cNvSpPr>
            <a:spLocks noChangeAspect="1"/>
          </p:cNvSpPr>
          <p:nvPr/>
        </p:nvSpPr>
        <p:spPr bwMode="black">
          <a:xfrm>
            <a:off x="776313" y="3559294"/>
            <a:ext cx="1361559" cy="1333194"/>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9382892" y="3343156"/>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\advapi.dll</a:t>
            </a:r>
          </a:p>
          <a:p>
            <a:pPr>
              <a:lnSpc>
                <a:spcPct val="90000"/>
              </a:lnSpc>
              <a:spcAft>
                <a:spcPts val="588"/>
              </a:spcAft>
            </a:pPr>
            <a:r>
              <a:rPr lang="en-US" sz="1765" dirty="0">
                <a:solidFill>
                  <a:srgbClr val="00188F"/>
                </a:solidFill>
              </a:rPr>
              <a:t>        \kernel32.dll</a:t>
            </a:r>
          </a:p>
          <a:p>
            <a:pPr>
              <a:lnSpc>
                <a:spcPct val="90000"/>
              </a:lnSpc>
              <a:spcAft>
                <a:spcPts val="588"/>
              </a:spcAft>
            </a:pPr>
            <a:r>
              <a:rPr lang="en-US" sz="1765" dirty="0">
                <a:solidFill>
                  <a:srgbClr val="00188F"/>
                </a:solidFill>
              </a:rPr>
              <a:t>        \shell32.dll</a:t>
            </a:r>
          </a:p>
          <a:p>
            <a:pPr>
              <a:lnSpc>
                <a:spcPct val="90000"/>
              </a:lnSpc>
              <a:spcAft>
                <a:spcPts val="588"/>
              </a:spcAft>
            </a:pPr>
            <a:r>
              <a:rPr lang="en-US" sz="1765" dirty="0">
                <a:solidFill>
                  <a:srgbClr val="00188F"/>
                </a:solidFill>
              </a:rPr>
              <a:t>    </a:t>
            </a:r>
          </a:p>
        </p:txBody>
      </p:sp>
      <p:sp>
        <p:nvSpPr>
          <p:cNvPr id="32" name="TextBox 31"/>
          <p:cNvSpPr txBox="1"/>
          <p:nvPr/>
        </p:nvSpPr>
        <p:spPr>
          <a:xfrm>
            <a:off x="6544213" y="3354298"/>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t>
            </a:r>
            <a:r>
              <a:rPr lang="en-US" sz="1765" dirty="0">
                <a:solidFill>
                  <a:srgbClr val="FF0000"/>
                </a:solidFill>
              </a:rPr>
              <a:t>\msvcrt.dll</a:t>
            </a:r>
          </a:p>
        </p:txBody>
      </p:sp>
      <p:sp>
        <p:nvSpPr>
          <p:cNvPr id="33" name="TextBox 32"/>
          <p:cNvSpPr txBox="1"/>
          <p:nvPr/>
        </p:nvSpPr>
        <p:spPr>
          <a:xfrm>
            <a:off x="3481428" y="3354298"/>
            <a:ext cx="2352459" cy="1546129"/>
          </a:xfrm>
          <a:prstGeom prst="rect">
            <a:avLst/>
          </a:prstGeom>
          <a:noFill/>
        </p:spPr>
        <p:txBody>
          <a:bodyPr wrap="none" lIns="179285" tIns="143428" rIns="179285" bIns="143428" rtlCol="0">
            <a:noAutofit/>
          </a:bodyPr>
          <a:lstStyle/>
          <a:p>
            <a:pPr>
              <a:lnSpc>
                <a:spcPct val="90000"/>
              </a:lnSpc>
              <a:spcAft>
                <a:spcPts val="588"/>
              </a:spcAft>
            </a:pPr>
            <a:r>
              <a:rPr lang="en-US" sz="1765" dirty="0">
                <a:solidFill>
                  <a:srgbClr val="00188F"/>
                </a:solidFill>
              </a:rPr>
              <a:t>C:\Windows\System</a:t>
            </a:r>
          </a:p>
          <a:p>
            <a:pPr>
              <a:lnSpc>
                <a:spcPct val="90000"/>
              </a:lnSpc>
              <a:spcAft>
                <a:spcPts val="588"/>
              </a:spcAft>
            </a:pPr>
            <a:r>
              <a:rPr lang="en-US" sz="1765" dirty="0">
                <a:solidFill>
                  <a:srgbClr val="00188F"/>
                </a:solidFill>
              </a:rPr>
              <a:t>        \advapi.dll</a:t>
            </a:r>
          </a:p>
          <a:p>
            <a:pPr>
              <a:lnSpc>
                <a:spcPct val="90000"/>
              </a:lnSpc>
              <a:spcAft>
                <a:spcPts val="588"/>
              </a:spcAft>
            </a:pPr>
            <a:r>
              <a:rPr lang="en-US" sz="1765" dirty="0">
                <a:solidFill>
                  <a:srgbClr val="00188F"/>
                </a:solidFill>
              </a:rPr>
              <a:t>        \kernel32.dll</a:t>
            </a:r>
          </a:p>
          <a:p>
            <a:pPr>
              <a:lnSpc>
                <a:spcPct val="90000"/>
              </a:lnSpc>
              <a:spcAft>
                <a:spcPts val="588"/>
              </a:spcAft>
            </a:pPr>
            <a:r>
              <a:rPr lang="en-US" sz="1765" dirty="0">
                <a:solidFill>
                  <a:srgbClr val="00188F"/>
                </a:solidFill>
              </a:rPr>
              <a:t>        </a:t>
            </a:r>
            <a:r>
              <a:rPr lang="en-US" sz="1765" dirty="0">
                <a:solidFill>
                  <a:srgbClr val="FF0000"/>
                </a:solidFill>
              </a:rPr>
              <a:t>\msvcrt.dll</a:t>
            </a:r>
            <a:endParaRPr lang="en-US" sz="1765" dirty="0">
              <a:solidFill>
                <a:srgbClr val="00188F"/>
              </a:solidFill>
            </a:endParaRPr>
          </a:p>
          <a:p>
            <a:pPr>
              <a:lnSpc>
                <a:spcPct val="90000"/>
              </a:lnSpc>
              <a:spcAft>
                <a:spcPts val="588"/>
              </a:spcAft>
            </a:pPr>
            <a:r>
              <a:rPr lang="en-US" sz="1765" dirty="0">
                <a:solidFill>
                  <a:srgbClr val="00188F"/>
                </a:solidFill>
              </a:rPr>
              <a:t>        \shell32.dll</a:t>
            </a:r>
          </a:p>
          <a:p>
            <a:pPr>
              <a:lnSpc>
                <a:spcPct val="90000"/>
              </a:lnSpc>
              <a:spcAft>
                <a:spcPts val="588"/>
              </a:spcAft>
            </a:pPr>
            <a:r>
              <a:rPr lang="en-US" sz="1765" dirty="0">
                <a:solidFill>
                  <a:srgbClr val="00188F"/>
                </a:solidFill>
              </a:rPr>
              <a:t>    </a:t>
            </a:r>
          </a:p>
        </p:txBody>
      </p:sp>
      <p:sp>
        <p:nvSpPr>
          <p:cNvPr id="2" name="TextBox 1"/>
          <p:cNvSpPr txBox="1"/>
          <p:nvPr/>
        </p:nvSpPr>
        <p:spPr>
          <a:xfrm>
            <a:off x="866855" y="4912000"/>
            <a:ext cx="1211073"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tx2"/>
                </a:solidFill>
              </a:rPr>
              <a:t>App</a:t>
            </a:r>
          </a:p>
        </p:txBody>
      </p:sp>
    </p:spTree>
    <p:extLst>
      <p:ext uri="{BB962C8B-B14F-4D97-AF65-F5344CB8AC3E}">
        <p14:creationId xmlns:p14="http://schemas.microsoft.com/office/powerpoint/2010/main" val="332323283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776313" y="3556092"/>
            <a:ext cx="1361559" cy="1333194"/>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7776369" y="1710853"/>
            <a:ext cx="2801756" cy="4148838"/>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33620" bIns="33620" rtlCol="0" anchor="ctr" anchorCtr="0"/>
            <a:lstStyle/>
            <a:p>
              <a:pPr algn="ctr"/>
              <a:r>
                <a:rPr lang="en-US" sz="1961" dirty="0" err="1" smtClean="0">
                  <a:solidFill>
                    <a:srgbClr val="FFFFFF"/>
                  </a:solidFill>
                </a:rPr>
                <a:t>Documentos</a:t>
              </a:r>
              <a:r>
                <a:rPr lang="en-US" sz="1961" dirty="0">
                  <a:solidFill>
                    <a:srgbClr val="FFFFFF"/>
                  </a:solidFill>
                </a:rPr>
                <a:t>, etc.</a:t>
              </a:r>
            </a:p>
          </p:txBody>
        </p:sp>
        <p:sp>
          <p:nvSpPr>
            <p:cNvPr id="29" name="Rectangle 28"/>
            <p:cNvSpPr/>
            <p:nvPr/>
          </p:nvSpPr>
          <p:spPr>
            <a:xfrm>
              <a:off x="8272124" y="1744662"/>
              <a:ext cx="2178290" cy="832849"/>
            </a:xfrm>
            <a:prstGeom prst="rect">
              <a:avLst/>
            </a:prstGeom>
            <a:noFill/>
          </p:spPr>
          <p:txBody>
            <a:bodyPr wrap="none" lIns="91414" tIns="45706" rIns="91414" bIns="45706">
              <a:spAutoFit/>
            </a:bodyPr>
            <a:lstStyle/>
            <a:p>
              <a:pPr algn="ctr"/>
              <a:r>
                <a:rPr lang="en-US" sz="2353" dirty="0" smtClean="0">
                  <a:ln w="0"/>
                  <a:solidFill>
                    <a:srgbClr val="404040"/>
                  </a:solidFill>
                </a:rPr>
                <a:t>Namespace del</a:t>
              </a:r>
            </a:p>
            <a:p>
              <a:pPr algn="ctr"/>
              <a:r>
                <a:rPr lang="en-US" sz="2353" dirty="0" err="1" smtClean="0">
                  <a:ln w="0"/>
                  <a:solidFill>
                    <a:srgbClr val="404040"/>
                  </a:solidFill>
                </a:rPr>
                <a:t>sistema</a:t>
              </a:r>
              <a:endParaRPr lang="en-US" sz="2353" dirty="0">
                <a:ln w="0"/>
                <a:solidFill>
                  <a:srgbClr val="404040"/>
                </a:solidFill>
              </a:endParaRPr>
            </a:p>
          </p:txBody>
        </p:sp>
      </p:grpSp>
      <p:grpSp>
        <p:nvGrpSpPr>
          <p:cNvPr id="50" name="Group 49"/>
          <p:cNvGrpSpPr/>
          <p:nvPr/>
        </p:nvGrpSpPr>
        <p:grpSpPr>
          <a:xfrm>
            <a:off x="4368805" y="1710852"/>
            <a:ext cx="2801756" cy="4128946"/>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34145" y="1744662"/>
              <a:ext cx="1702461" cy="832849"/>
            </a:xfrm>
            <a:prstGeom prst="rect">
              <a:avLst/>
            </a:prstGeom>
            <a:noFill/>
          </p:spPr>
          <p:txBody>
            <a:bodyPr wrap="none" lIns="91414" tIns="45706" rIns="91414" bIns="45706">
              <a:spAutoFit/>
            </a:bodyPr>
            <a:lstStyle/>
            <a:p>
              <a:pPr algn="ctr"/>
              <a:r>
                <a:rPr lang="en-US" sz="2353" dirty="0">
                  <a:ln w="0"/>
                  <a:solidFill>
                    <a:srgbClr val="404040"/>
                  </a:solidFill>
                </a:rPr>
                <a:t>App</a:t>
              </a:r>
              <a:br>
                <a:rPr lang="en-US" sz="2353" dirty="0">
                  <a:ln w="0"/>
                  <a:solidFill>
                    <a:srgbClr val="404040"/>
                  </a:solidFill>
                </a:rPr>
              </a:br>
              <a:r>
                <a:rPr lang="en-US" sz="2353"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33620" bIns="33620" rtlCol="0" anchor="ctr" anchorCtr="0"/>
            <a:lstStyle/>
            <a:p>
              <a:pPr algn="ctr"/>
              <a:r>
                <a:rPr lang="en-US" sz="1961" dirty="0" err="1">
                  <a:solidFill>
                    <a:srgbClr val="FFFFFF"/>
                  </a:solidFill>
                </a:rPr>
                <a:t>AppData</a:t>
              </a:r>
              <a:r>
                <a:rPr lang="en-US" sz="1961" dirty="0">
                  <a:solidFill>
                    <a:srgbClr val="FFFFFF"/>
                  </a:solidFill>
                </a:rPr>
                <a:t> &amp; </a:t>
              </a:r>
              <a:r>
                <a:rPr lang="en-US" sz="1961" dirty="0" err="1" smtClean="0">
                  <a:solidFill>
                    <a:srgbClr val="FFFFFF"/>
                  </a:solidFill>
                </a:rPr>
                <a:t>Registro</a:t>
              </a:r>
              <a:endParaRPr lang="en-US" sz="1961" dirty="0">
                <a:solidFill>
                  <a:srgbClr val="FFFFFF"/>
                </a:solidFill>
              </a:endParaRPr>
            </a:p>
          </p:txBody>
        </p:sp>
      </p:grpSp>
      <p:cxnSp>
        <p:nvCxnSpPr>
          <p:cNvPr id="14" name="Straight Arrow Connector 13"/>
          <p:cNvCxnSpPr/>
          <p:nvPr/>
        </p:nvCxnSpPr>
        <p:spPr>
          <a:xfrm>
            <a:off x="2883812" y="3653109"/>
            <a:ext cx="1899804" cy="287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83811" y="4833613"/>
            <a:ext cx="5306325"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6855" y="4912000"/>
            <a:ext cx="1211073"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solidFill>
                  <a:schemeClr val="tx2"/>
                </a:solidFill>
              </a:rPr>
              <a:t>App</a:t>
            </a:r>
          </a:p>
        </p:txBody>
      </p:sp>
    </p:spTree>
    <p:extLst>
      <p:ext uri="{BB962C8B-B14F-4D97-AF65-F5344CB8AC3E}">
        <p14:creationId xmlns:p14="http://schemas.microsoft.com/office/powerpoint/2010/main" val="161477213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69239" y="1486746"/>
            <a:ext cx="3854647" cy="3842351"/>
          </a:xfrm>
        </p:spPr>
        <p:txBody>
          <a:bodyPr/>
          <a:lstStyle/>
          <a:p>
            <a:r>
              <a:rPr lang="en-US" dirty="0" smtClean="0"/>
              <a:t>Full </a:t>
            </a:r>
            <a:r>
              <a:rPr lang="en-US" dirty="0"/>
              <a:t>trust </a:t>
            </a:r>
            <a:r>
              <a:rPr lang="en-US" dirty="0" smtClean="0"/>
              <a:t>activations</a:t>
            </a:r>
            <a:endParaRPr lang="en-US" sz="3137" dirty="0"/>
          </a:p>
        </p:txBody>
      </p:sp>
    </p:spTree>
    <p:extLst>
      <p:ext uri="{BB962C8B-B14F-4D97-AF65-F5344CB8AC3E}">
        <p14:creationId xmlns:p14="http://schemas.microsoft.com/office/powerpoint/2010/main" val="229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600" dirty="0" smtClean="0"/>
              <a:t>El </a:t>
            </a:r>
            <a:r>
              <a:rPr lang="en-US" sz="3600" dirty="0" err="1" smtClean="0"/>
              <a:t>viaje</a:t>
            </a:r>
            <a:r>
              <a:rPr lang="en-US" sz="3600" dirty="0" smtClean="0"/>
              <a:t> de la </a:t>
            </a:r>
            <a:r>
              <a:rPr lang="en-US" sz="3600" dirty="0" err="1" smtClean="0"/>
              <a:t>convergencia</a:t>
            </a:r>
            <a:endParaRPr lang="en-US" sz="3600" dirty="0" smtClean="0"/>
          </a:p>
          <a:p>
            <a:r>
              <a:rPr lang="es-ES" sz="3600" dirty="0" smtClean="0"/>
              <a:t>Project Astoria</a:t>
            </a:r>
            <a:endParaRPr lang="en-US" sz="3600" dirty="0" smtClean="0"/>
          </a:p>
          <a:p>
            <a:r>
              <a:rPr lang="en-US" sz="3600" dirty="0" smtClean="0"/>
              <a:t>Project </a:t>
            </a:r>
            <a:r>
              <a:rPr lang="en-US" sz="3600" dirty="0" err="1" smtClean="0"/>
              <a:t>Islandwood</a:t>
            </a:r>
            <a:endParaRPr lang="en-US" sz="3600" dirty="0" smtClean="0"/>
          </a:p>
          <a:p>
            <a:r>
              <a:rPr lang="en-US" sz="3600" dirty="0" smtClean="0"/>
              <a:t>Project Centennial</a:t>
            </a:r>
          </a:p>
          <a:p>
            <a:pPr lvl="1"/>
            <a:endParaRPr lang="en-US" sz="2000" dirty="0"/>
          </a:p>
        </p:txBody>
      </p:sp>
      <p:pic>
        <p:nvPicPr>
          <p:cNvPr id="3" name="Picture 4"/>
          <p:cNvPicPr>
            <a:picLocks noChangeAspect="1"/>
          </p:cNvPicPr>
          <p:nvPr/>
        </p:nvPicPr>
        <p:blipFill>
          <a:blip r:embed="rId2"/>
          <a:stretch>
            <a:fillRect/>
          </a:stretch>
        </p:blipFill>
        <p:spPr>
          <a:xfrm>
            <a:off x="6161874" y="4202516"/>
            <a:ext cx="5877169" cy="2737587"/>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0744" y="4105915"/>
            <a:ext cx="1164201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7365936" y="2906086"/>
            <a:ext cx="154360" cy="22410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363" y="2906086"/>
            <a:ext cx="115973" cy="22410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4792633" y="2906086"/>
            <a:ext cx="0" cy="2241062"/>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6174817" y="2906086"/>
            <a:ext cx="0" cy="2241062"/>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7444752" y="2906086"/>
            <a:ext cx="0" cy="2241062"/>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3740921" y="4314284"/>
            <a:ext cx="1330285" cy="534083"/>
          </a:xfrm>
          <a:prstGeom prst="rect">
            <a:avLst/>
          </a:prstGeom>
          <a:noFill/>
        </p:spPr>
        <p:txBody>
          <a:bodyPr wrap="none" lIns="179285" tIns="143428" rIns="179285" bIns="143428" rtlCol="0">
            <a:spAutoFit/>
          </a:bodyPr>
          <a:lstStyle/>
          <a:p>
            <a:pPr>
              <a:lnSpc>
                <a:spcPct val="90000"/>
              </a:lnSpc>
              <a:spcAft>
                <a:spcPts val="588"/>
              </a:spcAft>
            </a:pPr>
            <a:r>
              <a:rPr lang="en-US" sz="1765" dirty="0" err="1" smtClean="0">
                <a:gradFill>
                  <a:gsLst>
                    <a:gs pos="2917">
                      <a:srgbClr val="404040"/>
                    </a:gs>
                    <a:gs pos="30000">
                      <a:srgbClr val="404040"/>
                    </a:gs>
                  </a:gsLst>
                  <a:lin ang="5400000" scaled="0"/>
                </a:gradFill>
              </a:rPr>
              <a:t>Activación</a:t>
            </a:r>
            <a:endParaRPr lang="en-US" sz="1765" dirty="0">
              <a:gradFill>
                <a:gsLst>
                  <a:gs pos="2917">
                    <a:srgbClr val="404040"/>
                  </a:gs>
                  <a:gs pos="30000">
                    <a:srgbClr val="404040"/>
                  </a:gs>
                </a:gsLst>
                <a:lin ang="5400000" scaled="0"/>
              </a:gradFill>
            </a:endParaRPr>
          </a:p>
        </p:txBody>
      </p:sp>
      <p:sp>
        <p:nvSpPr>
          <p:cNvPr id="18" name="TextBox 21"/>
          <p:cNvSpPr txBox="1"/>
          <p:nvPr/>
        </p:nvSpPr>
        <p:spPr>
          <a:xfrm>
            <a:off x="7364166" y="3130192"/>
            <a:ext cx="1330285" cy="534083"/>
          </a:xfrm>
          <a:prstGeom prst="rect">
            <a:avLst/>
          </a:prstGeom>
          <a:noFill/>
        </p:spPr>
        <p:txBody>
          <a:bodyPr wrap="none" lIns="179285" tIns="143428" rIns="179285" bIns="143428" rtlCol="0">
            <a:spAutoFit/>
          </a:bodyPr>
          <a:lstStyle/>
          <a:p>
            <a:pPr>
              <a:lnSpc>
                <a:spcPct val="90000"/>
              </a:lnSpc>
              <a:spcAft>
                <a:spcPts val="588"/>
              </a:spcAft>
            </a:pPr>
            <a:r>
              <a:rPr lang="en-US" sz="1765" dirty="0" err="1" smtClean="0">
                <a:gradFill>
                  <a:gsLst>
                    <a:gs pos="2917">
                      <a:srgbClr val="404040"/>
                    </a:gs>
                    <a:gs pos="30000">
                      <a:srgbClr val="404040"/>
                    </a:gs>
                  </a:gsLst>
                  <a:lin ang="5400000" scaled="0"/>
                </a:gradFill>
              </a:rPr>
              <a:t>Activación</a:t>
            </a:r>
            <a:endParaRPr lang="en-US" sz="1765" dirty="0">
              <a:gradFill>
                <a:gsLst>
                  <a:gs pos="2917">
                    <a:srgbClr val="404040"/>
                  </a:gs>
                  <a:gs pos="30000">
                    <a:srgbClr val="404040"/>
                  </a:gs>
                </a:gsLst>
                <a:lin ang="5400000" scaled="0"/>
              </a:gradFill>
            </a:endParaRPr>
          </a:p>
        </p:txBody>
      </p:sp>
      <p:sp>
        <p:nvSpPr>
          <p:cNvPr id="19" name="TextBox 22"/>
          <p:cNvSpPr txBox="1"/>
          <p:nvPr/>
        </p:nvSpPr>
        <p:spPr>
          <a:xfrm>
            <a:off x="5309663" y="3802511"/>
            <a:ext cx="1792850" cy="53405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1765" dirty="0" smtClean="0">
                <a:gradFill>
                  <a:gsLst>
                    <a:gs pos="2917">
                      <a:srgbClr val="404040"/>
                    </a:gs>
                    <a:gs pos="30000">
                      <a:srgbClr val="404040"/>
                    </a:gs>
                  </a:gsLst>
                  <a:lin ang="5400000" scaled="0"/>
                </a:gradFill>
              </a:rPr>
              <a:t>Comunicación</a:t>
            </a:r>
            <a:endParaRPr lang="en-US" sz="1765" dirty="0">
              <a:gradFill>
                <a:gsLst>
                  <a:gs pos="2917">
                    <a:srgbClr val="404040"/>
                  </a:gs>
                  <a:gs pos="30000">
                    <a:srgbClr val="404040"/>
                  </a:gs>
                </a:gsLst>
                <a:lin ang="5400000" scaled="0"/>
              </a:gradFill>
            </a:endParaRPr>
          </a:p>
        </p:txBody>
      </p:sp>
      <p:sp>
        <p:nvSpPr>
          <p:cNvPr id="24" name="Rounded Rectangle 23"/>
          <p:cNvSpPr/>
          <p:nvPr/>
        </p:nvSpPr>
        <p:spPr bwMode="auto">
          <a:xfrm>
            <a:off x="4315338" y="1561448"/>
            <a:ext cx="3591272" cy="1269935"/>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3529" dirty="0">
                <a:gradFill>
                  <a:gsLst>
                    <a:gs pos="0">
                      <a:srgbClr val="FFFFFF"/>
                    </a:gs>
                    <a:gs pos="100000">
                      <a:srgbClr val="FFFFFF"/>
                    </a:gs>
                  </a:gsLst>
                  <a:lin ang="5400000" scaled="0"/>
                </a:gradFill>
                <a:ea typeface="Segoe UI" pitchFamily="34" charset="0"/>
                <a:cs typeface="Segoe UI" pitchFamily="34" charset="0"/>
              </a:rPr>
              <a:t>Full Trust</a:t>
            </a:r>
            <a:br>
              <a:rPr lang="en-US" sz="3529" dirty="0">
                <a:gradFill>
                  <a:gsLst>
                    <a:gs pos="0">
                      <a:srgbClr val="FFFFFF"/>
                    </a:gs>
                    <a:gs pos="100000">
                      <a:srgbClr val="FFFFFF"/>
                    </a:gs>
                  </a:gsLst>
                  <a:lin ang="5400000" scaled="0"/>
                </a:gradFill>
                <a:ea typeface="Segoe UI" pitchFamily="34" charset="0"/>
                <a:cs typeface="Segoe UI" pitchFamily="34" charset="0"/>
              </a:rPr>
            </a:br>
            <a:r>
              <a:rPr lang="en-US" sz="3529"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4315338" y="5232991"/>
            <a:ext cx="3591272" cy="1269935"/>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3529" dirty="0">
                <a:gradFill>
                  <a:gsLst>
                    <a:gs pos="0">
                      <a:srgbClr val="FFFFFF"/>
                    </a:gs>
                    <a:gs pos="100000">
                      <a:srgbClr val="FFFFFF"/>
                    </a:gs>
                  </a:gsLst>
                  <a:lin ang="5400000" scaled="0"/>
                </a:gradFill>
                <a:ea typeface="Segoe UI" pitchFamily="34" charset="0"/>
                <a:cs typeface="Segoe UI" pitchFamily="34" charset="0"/>
              </a:rPr>
              <a:t>App Container</a:t>
            </a:r>
            <a:br>
              <a:rPr lang="en-US" sz="3529" dirty="0">
                <a:gradFill>
                  <a:gsLst>
                    <a:gs pos="0">
                      <a:srgbClr val="FFFFFF"/>
                    </a:gs>
                    <a:gs pos="100000">
                      <a:srgbClr val="FFFFFF"/>
                    </a:gs>
                  </a:gsLst>
                  <a:lin ang="5400000" scaled="0"/>
                </a:gradFill>
                <a:ea typeface="Segoe UI" pitchFamily="34" charset="0"/>
                <a:cs typeface="Segoe UI" pitchFamily="34" charset="0"/>
              </a:rPr>
            </a:br>
            <a:r>
              <a:rPr lang="en-US" sz="3529"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err="1" smtClean="0"/>
              <a:t>Activación</a:t>
            </a:r>
            <a:r>
              <a:rPr lang="en-US" dirty="0" smtClean="0"/>
              <a:t> &amp; Comunicación</a:t>
            </a:r>
            <a:endParaRPr lang="en-US" dirty="0"/>
          </a:p>
        </p:txBody>
      </p:sp>
    </p:spTree>
    <p:extLst>
      <p:ext uri="{BB962C8B-B14F-4D97-AF65-F5344CB8AC3E}">
        <p14:creationId xmlns:p14="http://schemas.microsoft.com/office/powerpoint/2010/main" val="17606512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3962992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US" sz="5400" dirty="0">
                <a:solidFill>
                  <a:schemeClr val="tx1"/>
                </a:solidFill>
              </a:rPr>
              <a:t>Universal Windows Platform Bridges</a:t>
            </a: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Windows 10 Preview</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4252"/>
            <a:ext cx="11637012" cy="969496"/>
          </a:xfrm>
        </p:spPr>
        <p:txBody>
          <a:bodyPr/>
          <a:lstStyle/>
          <a:p>
            <a:r>
              <a:rPr lang="es-ES" sz="5400" dirty="0" smtClean="0"/>
              <a:t>El viaje de la convergencia</a:t>
            </a:r>
            <a:endParaRPr lang="en-US" sz="5400" dirty="0"/>
          </a:p>
        </p:txBody>
      </p:sp>
    </p:spTree>
    <p:extLst>
      <p:ext uri="{BB962C8B-B14F-4D97-AF65-F5344CB8AC3E}">
        <p14:creationId xmlns:p14="http://schemas.microsoft.com/office/powerpoint/2010/main" val="388219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a:t>
            </a:r>
            <a:r>
              <a:rPr lang="en-US" dirty="0" err="1" smtClean="0"/>
              <a:t>hacia</a:t>
            </a:r>
            <a:r>
              <a:rPr lang="en-US" dirty="0" smtClean="0"/>
              <a:t> un Windows </a:t>
            </a:r>
            <a:r>
              <a:rPr lang="en-US" dirty="0" err="1" smtClean="0"/>
              <a:t>único</a:t>
            </a:r>
            <a:r>
              <a:rPr lang="en-US" dirty="0" smtClean="0"/>
              <a:t>…</a:t>
            </a:r>
            <a:endParaRPr lang="en-US" dirty="0"/>
          </a:p>
        </p:txBody>
      </p:sp>
      <p:sp>
        <p:nvSpPr>
          <p:cNvPr id="3" name="Rectangle 2"/>
          <p:cNvSpPr/>
          <p:nvPr/>
        </p:nvSpPr>
        <p:spPr bwMode="auto">
          <a:xfrm>
            <a:off x="6610687" y="3261337"/>
            <a:ext cx="5581313"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4868178" y="3669719"/>
            <a:ext cx="2455644" cy="3190834"/>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8" name="TextBox 7"/>
              <p:cNvSpPr txBox="1"/>
              <p:nvPr/>
            </p:nvSpPr>
            <p:spPr>
              <a:xfrm>
                <a:off x="5062827" y="5530010"/>
                <a:ext cx="2091403" cy="1232795"/>
              </a:xfrm>
              <a:prstGeom prst="rect">
                <a:avLst/>
              </a:prstGeom>
              <a:solidFill>
                <a:schemeClr val="accent3"/>
              </a:solidFill>
            </p:spPr>
            <p:txBody>
              <a:bodyPr wrap="square" lIns="248695" tIns="198956" rIns="248695" bIns="198956" rtlCol="0">
                <a:spAutoFit/>
              </a:bodyPr>
              <a:lstStyle/>
              <a:p>
                <a:pPr algn="ctr" defTabSz="914377">
                  <a:lnSpc>
                    <a:spcPct val="90000"/>
                  </a:lnSpc>
                </a:pPr>
                <a:r>
                  <a:rPr lang="en-US" sz="2000" dirty="0" err="1" smtClean="0">
                    <a:solidFill>
                      <a:schemeClr val="bg1"/>
                    </a:solidFill>
                  </a:rPr>
                  <a:t>IoT</a:t>
                </a:r>
                <a:endParaRPr lang="en-US" sz="2000" dirty="0">
                  <a:solidFill>
                    <a:schemeClr val="bg1"/>
                  </a:solidFill>
                </a:endParaRPr>
              </a:p>
              <a:p>
                <a:pPr algn="ctr" defTabSz="914377">
                  <a:lnSpc>
                    <a:spcPct val="90000"/>
                  </a:lnSpc>
                </a:pPr>
                <a:r>
                  <a:rPr lang="en-US" sz="2000" dirty="0" err="1">
                    <a:solidFill>
                      <a:schemeClr val="bg1"/>
                    </a:solidFill>
                  </a:rPr>
                  <a:t>HoloLens</a:t>
                </a:r>
                <a:endParaRPr lang="en-US" sz="2000" dirty="0">
                  <a:solidFill>
                    <a:schemeClr val="bg1"/>
                  </a:solidFill>
                </a:endParaRPr>
              </a:p>
              <a:p>
                <a:pPr algn="ctr" defTabSz="914377">
                  <a:lnSpc>
                    <a:spcPct val="90000"/>
                  </a:lnSpc>
                </a:pPr>
                <a:r>
                  <a:rPr lang="en-US" sz="2000" dirty="0">
                    <a:solidFill>
                      <a:schemeClr val="bg1"/>
                    </a:solidFill>
                  </a:rPr>
                  <a:t>Surface Hub</a:t>
                </a:r>
              </a:p>
            </p:txBody>
          </p:sp>
        </p:grpSp>
      </p:grpSp>
      <p:grpSp>
        <p:nvGrpSpPr>
          <p:cNvPr id="9" name="Group 8"/>
          <p:cNvGrpSpPr/>
          <p:nvPr/>
        </p:nvGrpSpPr>
        <p:grpSpPr>
          <a:xfrm>
            <a:off x="782689" y="2111904"/>
            <a:ext cx="5335363" cy="3204787"/>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15" name="TextBox 14"/>
                <p:cNvSpPr txBox="1"/>
                <p:nvPr/>
              </p:nvSpPr>
              <p:spPr>
                <a:xfrm>
                  <a:off x="904596" y="1996229"/>
                  <a:ext cx="2779122" cy="697200"/>
                </a:xfrm>
                <a:prstGeom prst="rect">
                  <a:avLst/>
                </a:prstGeom>
                <a:solidFill>
                  <a:srgbClr val="0070C0"/>
                </a:solidFill>
              </p:spPr>
              <p:txBody>
                <a:bodyPr wrap="square" lIns="248695" tIns="198956" rIns="248695" bIns="198956" rtlCol="0">
                  <a:spAutoFit/>
                </a:bodyPr>
                <a:lstStyle/>
                <a:p>
                  <a:pPr defTabSz="914377">
                    <a:lnSpc>
                      <a:spcPct val="90000"/>
                    </a:lnSpc>
                    <a:spcBef>
                      <a:spcPts val="816"/>
                    </a:spcBef>
                  </a:pPr>
                  <a:r>
                    <a:rPr lang="en-US" sz="2133" dirty="0" smtClean="0">
                      <a:solidFill>
                        <a:schemeClr val="bg1"/>
                      </a:solidFill>
                    </a:rPr>
                    <a:t>Windows Desktop</a:t>
                  </a:r>
                  <a:endParaRPr lang="en-US" sz="2400" dirty="0">
                    <a:solidFill>
                      <a:schemeClr val="bg1"/>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95" tIns="198956" rIns="248695" bIns="198956" rtlCol="0">
                  <a:spAutoFit/>
                </a:bodyPr>
                <a:lstStyle/>
                <a:p>
                  <a:pPr defTabSz="914377">
                    <a:lnSpc>
                      <a:spcPct val="90000"/>
                    </a:lnSpc>
                    <a:spcBef>
                      <a:spcPts val="816"/>
                    </a:spcBef>
                  </a:pPr>
                  <a:r>
                    <a:rPr lang="en-US" sz="2133" dirty="0">
                      <a:solidFill>
                        <a:schemeClr val="bg1"/>
                      </a:solidFill>
                    </a:rPr>
                    <a:t>Windows </a:t>
                  </a:r>
                  <a:r>
                    <a:rPr lang="en-US" sz="2133" dirty="0" smtClean="0">
                      <a:solidFill>
                        <a:schemeClr val="bg1"/>
                      </a:solidFill>
                    </a:rPr>
                    <a:t>Phone</a:t>
                  </a:r>
                  <a:endParaRPr lang="en-US" sz="2133" dirty="0">
                    <a:solidFill>
                      <a:schemeClr val="bg1"/>
                    </a:solidFill>
                  </a:endParaRPr>
                </a:p>
              </p:txBody>
            </p:sp>
            <p:sp>
              <p:nvSpPr>
                <p:cNvPr id="17" name="TextBox 16"/>
                <p:cNvSpPr txBox="1"/>
                <p:nvPr/>
              </p:nvSpPr>
              <p:spPr>
                <a:xfrm>
                  <a:off x="904596" y="4299721"/>
                  <a:ext cx="2779122" cy="697200"/>
                </a:xfrm>
                <a:prstGeom prst="rect">
                  <a:avLst/>
                </a:prstGeom>
                <a:solidFill>
                  <a:srgbClr val="009900"/>
                </a:solidFill>
              </p:spPr>
              <p:txBody>
                <a:bodyPr wrap="square" lIns="248695" tIns="198956" rIns="248695" bIns="198956" rtlCol="0">
                  <a:spAutoFit/>
                </a:bodyPr>
                <a:lstStyle/>
                <a:p>
                  <a:pPr defTabSz="914377">
                    <a:lnSpc>
                      <a:spcPct val="90000"/>
                    </a:lnSpc>
                    <a:spcBef>
                      <a:spcPts val="816"/>
                    </a:spcBef>
                  </a:pPr>
                  <a:r>
                    <a:rPr lang="en-US" sz="2133" dirty="0" smtClean="0">
                      <a:solidFill>
                        <a:schemeClr val="bg1"/>
                      </a:solidFill>
                    </a:rPr>
                    <a:t>Xbox</a:t>
                  </a:r>
                  <a:endParaRPr lang="en-US" sz="2133" dirty="0">
                    <a:solidFill>
                      <a:schemeClr val="bg1"/>
                    </a:solidFill>
                  </a:endParaRPr>
                </a:p>
              </p:txBody>
            </p:sp>
          </p:grpSp>
        </p:grpSp>
      </p:grpSp>
      <p:grpSp>
        <p:nvGrpSpPr>
          <p:cNvPr id="18" name="Group 17"/>
          <p:cNvGrpSpPr/>
          <p:nvPr/>
        </p:nvGrpSpPr>
        <p:grpSpPr>
          <a:xfrm>
            <a:off x="0" y="2113245"/>
            <a:ext cx="749300" cy="3070003"/>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612" tIns="44807" rIns="89612" bIns="44807" numCol="1" anchor="t" anchorCtr="0" compatLnSpc="1">
                <a:prstTxWarp prst="textNoShape">
                  <a:avLst/>
                </a:prstTxWarp>
              </a:bodyPr>
              <a:lstStyle/>
              <a:p>
                <a:pPr defTabSz="896208">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402" y="3287238"/>
            <a:ext cx="4477198" cy="887422"/>
          </a:xfrm>
          <a:prstGeom prst="rect">
            <a:avLst/>
          </a:prstGeom>
        </p:spPr>
        <p:txBody>
          <a:bodyPr wrap="square" anchor="ctr">
            <a:spAutoFit/>
          </a:bodyPr>
          <a:lstStyle/>
          <a:p>
            <a:pPr defTabSz="1268006" fontAlgn="base">
              <a:lnSpc>
                <a:spcPct val="90000"/>
              </a:lnSpc>
              <a:spcBef>
                <a:spcPct val="0"/>
              </a:spcBef>
              <a:spcAft>
                <a:spcPts val="400"/>
              </a:spcAft>
            </a:pPr>
            <a:r>
              <a:rPr lang="en-US" sz="1600" dirty="0" smtClean="0">
                <a:solidFill>
                  <a:schemeClr val="bg1"/>
                </a:solidFill>
                <a:ea typeface="Segoe UI" pitchFamily="34" charset="0"/>
                <a:cs typeface="Segoe UI" pitchFamily="34" charset="0"/>
              </a:rPr>
              <a:t>ONE CORE OS</a:t>
            </a:r>
          </a:p>
          <a:p>
            <a:pPr defTabSz="1268006" fontAlgn="base">
              <a:lnSpc>
                <a:spcPct val="90000"/>
              </a:lnSpc>
              <a:spcBef>
                <a:spcPct val="0"/>
              </a:spcBef>
              <a:spcAft>
                <a:spcPts val="400"/>
              </a:spcAft>
            </a:pPr>
            <a:r>
              <a:rPr lang="en-US" sz="1600" dirty="0" smtClean="0">
                <a:solidFill>
                  <a:schemeClr val="bg1"/>
                </a:solidFill>
                <a:ea typeface="Segoe UI" pitchFamily="34" charset="0"/>
                <a:cs typeface="Segoe UI" pitchFamily="34" charset="0"/>
              </a:rPr>
              <a:t>ONE APP PLATFORM</a:t>
            </a:r>
          </a:p>
          <a:p>
            <a:pPr defTabSz="1268006" fontAlgn="base">
              <a:lnSpc>
                <a:spcPct val="90000"/>
              </a:lnSpc>
              <a:spcBef>
                <a:spcPct val="0"/>
              </a:spcBef>
              <a:spcAft>
                <a:spcPts val="400"/>
              </a:spcAft>
            </a:pPr>
            <a:r>
              <a:rPr lang="en-US" sz="1600" dirty="0" smtClean="0">
                <a:solidFill>
                  <a:schemeClr val="bg1"/>
                </a:solidFill>
                <a:ea typeface="Segoe UI" pitchFamily="34" charset="0"/>
                <a:cs typeface="Segoe UI" pitchFamily="34" charset="0"/>
              </a:rPr>
              <a:t>ONE STORE</a:t>
            </a:r>
            <a:endParaRPr lang="en-US" sz="1600" dirty="0">
              <a:solidFill>
                <a:schemeClr val="bg1"/>
              </a:solidFill>
              <a:ea typeface="Segoe UI" pitchFamily="34" charset="0"/>
              <a:cs typeface="Segoe UI" pitchFamily="34" charset="0"/>
            </a:endParaRPr>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Tree>
    <p:extLst>
      <p:ext uri="{BB962C8B-B14F-4D97-AF65-F5344CB8AC3E}">
        <p14:creationId xmlns:p14="http://schemas.microsoft.com/office/powerpoint/2010/main" val="1598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517073"/>
            <a:ext cx="12192000" cy="51954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p:cNvSpPr/>
          <p:nvPr/>
        </p:nvSpPr>
        <p:spPr bwMode="auto">
          <a:xfrm>
            <a:off x="-100799" y="3261337"/>
            <a:ext cx="122928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smtClean="0"/>
              <a:t>En</a:t>
            </a:r>
            <a:r>
              <a:rPr lang="en-US" dirty="0" smtClean="0"/>
              <a:t> multiples </a:t>
            </a:r>
            <a:r>
              <a:rPr lang="en-US" dirty="0" err="1" smtClean="0"/>
              <a:t>dispositivos</a:t>
            </a:r>
            <a:r>
              <a:rPr lang="en-US" dirty="0" smtClean="0"/>
              <a:t>…</a:t>
            </a:r>
            <a:endParaRPr lang="en-US" dirty="0"/>
          </a:p>
        </p:txBody>
      </p:sp>
      <p:sp>
        <p:nvSpPr>
          <p:cNvPr id="29" name="Oval 33"/>
          <p:cNvSpPr/>
          <p:nvPr/>
        </p:nvSpPr>
        <p:spPr>
          <a:xfrm>
            <a:off x="5107948" y="2687344"/>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0" name="Group 29"/>
          <p:cNvGrpSpPr/>
          <p:nvPr/>
        </p:nvGrpSpPr>
        <p:grpSpPr>
          <a:xfrm>
            <a:off x="5052041" y="2771471"/>
            <a:ext cx="2087919" cy="180785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32" name="Group 31"/>
            <p:cNvGrpSpPr/>
            <p:nvPr/>
          </p:nvGrpSpPr>
          <p:grpSpPr>
            <a:xfrm>
              <a:off x="5052041" y="2836625"/>
              <a:ext cx="2087919" cy="1066291"/>
              <a:chOff x="5052041" y="2836625"/>
              <a:chExt cx="2087919" cy="1066291"/>
            </a:xfrm>
          </p:grpSpPr>
          <p:sp>
            <p:nvSpPr>
              <p:cNvPr id="33"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sp>
        <p:nvSpPr>
          <p:cNvPr id="36" name="TextBox 35"/>
          <p:cNvSpPr txBox="1"/>
          <p:nvPr/>
        </p:nvSpPr>
        <p:spPr>
          <a:xfrm>
            <a:off x="297884" y="1758256"/>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37" name="TextBox 36"/>
          <p:cNvSpPr txBox="1"/>
          <p:nvPr/>
        </p:nvSpPr>
        <p:spPr>
          <a:xfrm>
            <a:off x="2055040" y="1627626"/>
            <a:ext cx="1165530"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Tablet </a:t>
            </a:r>
            <a:r>
              <a:rPr lang="en-US" sz="1568" dirty="0" err="1" smtClean="0">
                <a:solidFill>
                  <a:srgbClr val="4F4F4F"/>
                </a:solidFill>
                <a:cs typeface="Segoe UI" panose="020B0502040204020203" pitchFamily="34" charset="0"/>
              </a:rPr>
              <a:t>Pequeña</a:t>
            </a:r>
            <a:endParaRPr lang="en-US" sz="1568" dirty="0">
              <a:solidFill>
                <a:srgbClr val="4F4F4F"/>
              </a:solidFill>
              <a:cs typeface="Segoe UI" panose="020B0502040204020203" pitchFamily="34" charset="0"/>
            </a:endParaRPr>
          </a:p>
        </p:txBody>
      </p:sp>
      <p:sp>
        <p:nvSpPr>
          <p:cNvPr id="38" name="TextBox 37"/>
          <p:cNvSpPr txBox="1"/>
          <p:nvPr/>
        </p:nvSpPr>
        <p:spPr>
          <a:xfrm>
            <a:off x="6825273" y="1541081"/>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39" name="TextBox 38"/>
          <p:cNvSpPr txBox="1"/>
          <p:nvPr/>
        </p:nvSpPr>
        <p:spPr>
          <a:xfrm>
            <a:off x="10219754" y="1541081"/>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PC</a:t>
            </a:r>
            <a:r>
              <a:rPr lang="en-US" sz="1568" dirty="0">
                <a:solidFill>
                  <a:srgbClr val="4F4F4F"/>
                </a:solidFill>
                <a:cs typeface="Segoe UI" panose="020B0502040204020203" pitchFamily="34" charset="0"/>
              </a:rPr>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0" name="TextBox 39"/>
          <p:cNvSpPr txBox="1"/>
          <p:nvPr/>
        </p:nvSpPr>
        <p:spPr>
          <a:xfrm>
            <a:off x="1139335" y="1758256"/>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1" name="TextBox 40"/>
          <p:cNvSpPr txBox="1"/>
          <p:nvPr/>
        </p:nvSpPr>
        <p:spPr>
          <a:xfrm>
            <a:off x="3099054" y="1758256"/>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Tablet Grande</a:t>
            </a:r>
            <a:endParaRPr lang="en-US" sz="1568" dirty="0">
              <a:solidFill>
                <a:srgbClr val="4F4F4F"/>
              </a:solidFill>
              <a:cs typeface="Segoe UI" panose="020B0502040204020203" pitchFamily="34" charset="0"/>
            </a:endParaRPr>
          </a:p>
        </p:txBody>
      </p:sp>
      <p:sp>
        <p:nvSpPr>
          <p:cNvPr id="42" name="TextBox 41"/>
          <p:cNvSpPr txBox="1"/>
          <p:nvPr/>
        </p:nvSpPr>
        <p:spPr>
          <a:xfrm>
            <a:off x="9008626" y="1541081"/>
            <a:ext cx="95458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err="1" smtClean="0">
                <a:solidFill>
                  <a:srgbClr val="4F4F4F"/>
                </a:solidFill>
                <a:cs typeface="Segoe UI" panose="020B0502040204020203" pitchFamily="34" charset="0"/>
              </a:rPr>
              <a:t>Portátil</a:t>
            </a:r>
            <a:endParaRPr lang="en-US" sz="1568"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175442" y="2109017"/>
            <a:ext cx="1407775" cy="895425"/>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1680" y="2064245"/>
            <a:ext cx="1526022" cy="1122656"/>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4" y="2064245"/>
            <a:ext cx="1498600" cy="95812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79" y="2064245"/>
            <a:ext cx="870079" cy="6680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93" y="2064245"/>
            <a:ext cx="595589" cy="580053"/>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05674" y="2064245"/>
            <a:ext cx="853043" cy="849703"/>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841939" y="2110461"/>
            <a:ext cx="1434768" cy="924319"/>
          </a:xfrm>
          <a:prstGeom prst="rect">
            <a:avLst/>
          </a:prstGeom>
        </p:spPr>
      </p:pic>
      <p:sp>
        <p:nvSpPr>
          <p:cNvPr id="50" name="TextBox 49"/>
          <p:cNvSpPr txBox="1"/>
          <p:nvPr/>
        </p:nvSpPr>
        <p:spPr>
          <a:xfrm>
            <a:off x="3649260" y="4708901"/>
            <a:ext cx="605845" cy="197432"/>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51" name="TextBox 50"/>
          <p:cNvSpPr txBox="1"/>
          <p:nvPr/>
        </p:nvSpPr>
        <p:spPr>
          <a:xfrm>
            <a:off x="10354681" y="491909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52" name="TextBox 51"/>
          <p:cNvSpPr txBox="1"/>
          <p:nvPr/>
        </p:nvSpPr>
        <p:spPr>
          <a:xfrm>
            <a:off x="947583" y="4492890"/>
            <a:ext cx="1249914"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53" name="Xbox"/>
          <p:cNvGrpSpPr/>
          <p:nvPr/>
        </p:nvGrpSpPr>
        <p:grpSpPr bwMode="ltGray">
          <a:xfrm>
            <a:off x="3051128" y="5028317"/>
            <a:ext cx="1810281" cy="1302398"/>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37389" y="4842535"/>
            <a:ext cx="2374429" cy="1448608"/>
          </a:xfrm>
          <a:prstGeom prst="rect">
            <a:avLst/>
          </a:prstGeom>
        </p:spPr>
      </p:pic>
      <p:grpSp>
        <p:nvGrpSpPr>
          <p:cNvPr id="58" name="Group 57"/>
          <p:cNvGrpSpPr/>
          <p:nvPr/>
        </p:nvGrpSpPr>
        <p:grpSpPr>
          <a:xfrm>
            <a:off x="10413983" y="5270562"/>
            <a:ext cx="1094313" cy="620214"/>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752376" y="5202919"/>
            <a:ext cx="2197632" cy="867225"/>
          </a:xfrm>
          <a:prstGeom prst="rect">
            <a:avLst/>
          </a:prstGeom>
          <a:noFill/>
          <a:ln>
            <a:noFill/>
          </a:ln>
        </p:spPr>
      </p:pic>
      <p:sp>
        <p:nvSpPr>
          <p:cNvPr id="62" name="TextBox 61"/>
          <p:cNvSpPr txBox="1"/>
          <p:nvPr/>
        </p:nvSpPr>
        <p:spPr>
          <a:xfrm>
            <a:off x="8307589" y="491909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err="1" smtClean="0">
                <a:solidFill>
                  <a:srgbClr val="4F4F4F"/>
                </a:solidFill>
                <a:cs typeface="Segoe UI" panose="020B0502040204020203" pitchFamily="34" charset="0"/>
              </a:rPr>
              <a:t>Holografías</a:t>
            </a:r>
            <a:endParaRPr lang="en-US" sz="1568" dirty="0">
              <a:solidFill>
                <a:srgbClr val="4F4F4F"/>
              </a:solidFill>
              <a:cs typeface="Segoe UI" panose="020B0502040204020203" pitchFamily="34" charset="0"/>
            </a:endParaRPr>
          </a:p>
        </p:txBody>
      </p:sp>
    </p:spTree>
    <p:extLst>
      <p:ext uri="{BB962C8B-B14F-4D97-AF65-F5344CB8AC3E}">
        <p14:creationId xmlns:p14="http://schemas.microsoft.com/office/powerpoint/2010/main" val="179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0304"/>
            <a:ext cx="11637012" cy="1717393"/>
          </a:xfrm>
        </p:spPr>
        <p:txBody>
          <a:bodyPr/>
          <a:lstStyle/>
          <a:p>
            <a:r>
              <a:rPr lang="es-ES" sz="5400" dirty="0"/>
              <a:t>Universal Windows Platform </a:t>
            </a:r>
            <a:r>
              <a:rPr lang="en-US" sz="5400" dirty="0"/>
              <a:t>Bridges</a:t>
            </a:r>
          </a:p>
        </p:txBody>
      </p:sp>
    </p:spTree>
    <p:extLst>
      <p:ext uri="{BB962C8B-B14F-4D97-AF65-F5344CB8AC3E}">
        <p14:creationId xmlns:p14="http://schemas.microsoft.com/office/powerpoint/2010/main" val="354058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64757" y="202383"/>
            <a:ext cx="11422819" cy="962690"/>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78706"/>
            <a:r>
              <a:rPr lang="en-US" sz="3921" dirty="0">
                <a:gradFill>
                  <a:gsLst>
                    <a:gs pos="0">
                      <a:srgbClr val="0078D7"/>
                    </a:gs>
                    <a:gs pos="100000">
                      <a:srgbClr val="0078D7"/>
                    </a:gs>
                  </a:gsLst>
                  <a:lin ang="5400000" scaled="1"/>
                </a:gradFill>
              </a:rPr>
              <a:t>Universal Windows Platform</a:t>
            </a:r>
            <a:endParaRPr lang="en-US" sz="3921" dirty="0">
              <a:gradFill>
                <a:gsLst>
                  <a:gs pos="0">
                    <a:srgbClr val="00188F"/>
                  </a:gs>
                  <a:gs pos="100000">
                    <a:srgbClr val="00188F"/>
                  </a:gs>
                </a:gsLst>
                <a:lin ang="5400000" scaled="1"/>
              </a:gradFill>
            </a:endParaRPr>
          </a:p>
        </p:txBody>
      </p:sp>
      <p:sp>
        <p:nvSpPr>
          <p:cNvPr id="68" name="Rectangle 67"/>
          <p:cNvSpPr/>
          <p:nvPr/>
        </p:nvSpPr>
        <p:spPr>
          <a:xfrm>
            <a:off x="295090" y="760205"/>
            <a:ext cx="9189312" cy="367425"/>
          </a:xfrm>
          <a:prstGeom prst="rect">
            <a:avLst/>
          </a:prstGeom>
        </p:spPr>
        <p:txBody>
          <a:bodyPr wrap="square">
            <a:spAutoFit/>
          </a:bodyPr>
          <a:lstStyle/>
          <a:p>
            <a:pPr defTabSz="896354"/>
            <a:r>
              <a:rPr lang="en-US" sz="1765" dirty="0" smtClean="0">
                <a:solidFill>
                  <a:srgbClr val="737373"/>
                </a:solidFill>
              </a:rPr>
              <a:t>De </a:t>
            </a:r>
            <a:r>
              <a:rPr lang="en-US" sz="1765" dirty="0" err="1" smtClean="0">
                <a:solidFill>
                  <a:srgbClr val="737373"/>
                </a:solidFill>
              </a:rPr>
              <a:t>donde</a:t>
            </a:r>
            <a:r>
              <a:rPr lang="en-US" sz="1765" dirty="0" smtClean="0">
                <a:solidFill>
                  <a:srgbClr val="737373"/>
                </a:solidFill>
              </a:rPr>
              <a:t> </a:t>
            </a:r>
            <a:r>
              <a:rPr lang="en-US" sz="1765" dirty="0" err="1" smtClean="0">
                <a:solidFill>
                  <a:srgbClr val="737373"/>
                </a:solidFill>
              </a:rPr>
              <a:t>venga</a:t>
            </a:r>
            <a:r>
              <a:rPr lang="en-US" sz="1765" dirty="0" smtClean="0">
                <a:solidFill>
                  <a:srgbClr val="737373"/>
                </a:solidFill>
              </a:rPr>
              <a:t> </a:t>
            </a:r>
            <a:r>
              <a:rPr lang="en-US" sz="1765" dirty="0" err="1" smtClean="0">
                <a:solidFill>
                  <a:srgbClr val="737373"/>
                </a:solidFill>
              </a:rPr>
              <a:t>tu</a:t>
            </a:r>
            <a:r>
              <a:rPr lang="en-US" sz="1765" dirty="0" smtClean="0">
                <a:solidFill>
                  <a:srgbClr val="737373"/>
                </a:solidFill>
              </a:rPr>
              <a:t> </a:t>
            </a:r>
            <a:r>
              <a:rPr lang="en-US" sz="1765" dirty="0" err="1" smtClean="0">
                <a:solidFill>
                  <a:srgbClr val="737373"/>
                </a:solidFill>
              </a:rPr>
              <a:t>código</a:t>
            </a:r>
            <a:r>
              <a:rPr lang="en-US" sz="1765" dirty="0" smtClean="0">
                <a:solidFill>
                  <a:srgbClr val="737373"/>
                </a:solidFill>
              </a:rPr>
              <a:t>, </a:t>
            </a:r>
            <a:r>
              <a:rPr lang="en-US" sz="1765" dirty="0" err="1" smtClean="0">
                <a:solidFill>
                  <a:srgbClr val="737373"/>
                </a:solidFill>
              </a:rPr>
              <a:t>puedes</a:t>
            </a:r>
            <a:r>
              <a:rPr lang="en-US" sz="1765" dirty="0" smtClean="0">
                <a:solidFill>
                  <a:srgbClr val="737373"/>
                </a:solidFill>
              </a:rPr>
              <a:t> </a:t>
            </a:r>
            <a:r>
              <a:rPr lang="en-US" sz="1765" dirty="0" err="1" smtClean="0">
                <a:solidFill>
                  <a:srgbClr val="737373"/>
                </a:solidFill>
              </a:rPr>
              <a:t>llevarlo</a:t>
            </a:r>
            <a:r>
              <a:rPr lang="en-US" sz="1765" dirty="0" smtClean="0">
                <a:solidFill>
                  <a:srgbClr val="737373"/>
                </a:solidFill>
              </a:rPr>
              <a:t> a Windows</a:t>
            </a:r>
            <a:endParaRPr lang="en-US" sz="1765" dirty="0">
              <a:solidFill>
                <a:srgbClr val="737373"/>
              </a:solidFill>
            </a:endParaRPr>
          </a:p>
        </p:txBody>
      </p:sp>
      <p:grpSp>
        <p:nvGrpSpPr>
          <p:cNvPr id="2" name="Group 1"/>
          <p:cNvGrpSpPr/>
          <p:nvPr/>
        </p:nvGrpSpPr>
        <p:grpSpPr>
          <a:xfrm>
            <a:off x="437825" y="1469825"/>
            <a:ext cx="11249752" cy="4700728"/>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algn="ctr" defTabSz="896354">
                <a:lnSpc>
                  <a:spcPct val="90000"/>
                </a:lnSpc>
                <a:spcBef>
                  <a:spcPts val="588"/>
                </a:spcBef>
              </a:pPr>
              <a:endParaRPr lang="en-US" sz="196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27"/>
                  <a:r>
                    <a:rPr lang="en-US" sz="1372"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54">
                    <a:lnSpc>
                      <a:spcPct val="90000"/>
                    </a:lnSpc>
                    <a:spcBef>
                      <a:spcPts val="588"/>
                    </a:spcBef>
                  </a:pPr>
                  <a:endParaRPr lang="en-US" sz="1961"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4445" tIns="107555" rIns="134445" bIns="107555" rtlCol="0" anchor="ctr">
                  <a:spAutoFit/>
                </a:bodyPr>
                <a:lstStyle/>
                <a:p>
                  <a:pPr algn="ctr" defTabSz="896354">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smtClean="0">
                    <a:solidFill>
                      <a:srgbClr val="107C10"/>
                    </a:solidFill>
                  </a:rPr>
                  <a:t>Middleware</a:t>
                </a:r>
                <a:endParaRPr lang="en-US" sz="1568" dirty="0">
                  <a:solidFill>
                    <a:srgbClr val="107C10"/>
                  </a:solidFill>
                </a:endParaRP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Middleware Partners </a:t>
                </a:r>
                <a:r>
                  <a:rPr lang="en-US" sz="1176"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Game Engine Partners </a:t>
                </a:r>
                <a:r>
                  <a:rPr lang="en-US" sz="1176"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err="1" smtClean="0">
                    <a:solidFill>
                      <a:srgbClr val="00188F"/>
                    </a:solidFill>
                  </a:rPr>
                  <a:t>Plataforma</a:t>
                </a:r>
                <a:r>
                  <a:rPr lang="en-US" sz="1568" dirty="0" smtClean="0">
                    <a:solidFill>
                      <a:srgbClr val="00188F"/>
                    </a:solidFill>
                  </a:rPr>
                  <a:t> Windows</a:t>
                </a:r>
                <a:endParaRPr lang="en-US" sz="1568" dirty="0">
                  <a:solidFill>
                    <a:srgbClr val="00188F"/>
                  </a:solidFill>
                </a:endParaRP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8 Apps</a:t>
                </a:r>
                <a:r>
                  <a:rPr lang="en-US" sz="784" dirty="0">
                    <a:solidFill>
                      <a:srgbClr val="FFFFFF"/>
                    </a:solidFill>
                    <a:latin typeface="Segoe UI Light"/>
                  </a:rPr>
                  <a:t> </a:t>
                </a:r>
                <a:r>
                  <a:rPr lang="en-US" sz="88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Universal Windows 10 Apps</a:t>
                </a:r>
                <a:r>
                  <a:rPr lang="en-US" sz="784" dirty="0">
                    <a:solidFill>
                      <a:srgbClr val="FFFFFF"/>
                    </a:solidFill>
                    <a:latin typeface="Segoe UI Light"/>
                  </a:rPr>
                  <a:t> </a:t>
                </a:r>
                <a:r>
                  <a:rPr lang="en-US" sz="392" dirty="0">
                    <a:solidFill>
                      <a:srgbClr val="FFFFFF"/>
                    </a:solidFill>
                    <a:latin typeface="Segoe UI Light"/>
                  </a:rPr>
                  <a:t> </a:t>
                </a:r>
                <a:r>
                  <a:rPr lang="en-US" sz="88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Centennial </a:t>
                </a:r>
                <a:r>
                  <a:rPr lang="en-US" sz="1176"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err="1" smtClean="0">
                    <a:solidFill>
                      <a:srgbClr val="D83B01"/>
                    </a:solidFill>
                  </a:rPr>
                  <a:t>Plataforma</a:t>
                </a:r>
                <a:r>
                  <a:rPr lang="en-US" sz="1568" dirty="0" smtClean="0">
                    <a:solidFill>
                      <a:srgbClr val="D83B01"/>
                    </a:solidFill>
                  </a:rPr>
                  <a:t> Web</a:t>
                </a:r>
                <a:endParaRPr lang="en-US" sz="1568" dirty="0">
                  <a:solidFill>
                    <a:srgbClr val="D83B01"/>
                  </a:solidFill>
                </a:endParaRP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Cordova Tooling</a:t>
                </a:r>
                <a:r>
                  <a:rPr lang="en-US" sz="1176"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Hosted Web Apps </a:t>
                </a:r>
                <a:r>
                  <a:rPr lang="en-US" sz="1176"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896354">
                  <a:lnSpc>
                    <a:spcPct val="90000"/>
                  </a:lnSpc>
                  <a:spcBef>
                    <a:spcPts val="588"/>
                  </a:spcBef>
                </a:pPr>
                <a:r>
                  <a:rPr lang="en-US" sz="1568" dirty="0" err="1" smtClean="0">
                    <a:solidFill>
                      <a:srgbClr val="B4009E"/>
                    </a:solidFill>
                  </a:rPr>
                  <a:t>Otras</a:t>
                </a:r>
                <a:r>
                  <a:rPr lang="en-US" sz="1568" dirty="0" smtClean="0">
                    <a:solidFill>
                      <a:srgbClr val="B4009E"/>
                    </a:solidFill>
                  </a:rPr>
                  <a:t> </a:t>
                </a:r>
                <a:r>
                  <a:rPr lang="en-US" sz="1568" dirty="0" err="1" smtClean="0">
                    <a:solidFill>
                      <a:srgbClr val="B4009E"/>
                    </a:solidFill>
                  </a:rPr>
                  <a:t>plataformas</a:t>
                </a:r>
                <a:r>
                  <a:rPr lang="en-US" sz="1568" dirty="0" smtClean="0">
                    <a:solidFill>
                      <a:srgbClr val="B4009E"/>
                    </a:solidFill>
                  </a:rPr>
                  <a:t> </a:t>
                </a:r>
                <a:r>
                  <a:rPr lang="en-US" sz="1568" dirty="0" err="1" smtClean="0">
                    <a:solidFill>
                      <a:srgbClr val="B4009E"/>
                    </a:solidFill>
                  </a:rPr>
                  <a:t>móviles</a:t>
                </a:r>
                <a:endParaRPr lang="en-US" sz="1568"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Astoria </a:t>
                </a:r>
                <a:r>
                  <a:rPr lang="en-US" sz="1057" dirty="0">
                    <a:solidFill>
                      <a:srgbClr val="FFFFFF"/>
                    </a:solidFill>
                    <a:latin typeface="Segoe UI Light"/>
                  </a:rPr>
                  <a:t>(Java/C++)</a:t>
                </a:r>
                <a:endParaRPr lang="en-US" sz="1176"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defTabSz="896354">
                  <a:lnSpc>
                    <a:spcPct val="90000"/>
                  </a:lnSpc>
                  <a:spcBef>
                    <a:spcPts val="588"/>
                  </a:spcBef>
                </a:pPr>
                <a:r>
                  <a:rPr lang="en-US" sz="1176" dirty="0">
                    <a:solidFill>
                      <a:srgbClr val="FFFFFF"/>
                    </a:solidFill>
                    <a:latin typeface="Segoe Pro Semibold" panose="020B0702040504020203" pitchFamily="34" charset="0"/>
                  </a:rPr>
                  <a:t>Project </a:t>
                </a:r>
                <a:r>
                  <a:rPr lang="en-US" sz="1176" dirty="0" err="1">
                    <a:solidFill>
                      <a:srgbClr val="FFFFFF"/>
                    </a:solidFill>
                    <a:latin typeface="Segoe Pro Semibold" panose="020B0702040504020203" pitchFamily="34" charset="0"/>
                  </a:rPr>
                  <a:t>Islandwood</a:t>
                </a:r>
                <a:r>
                  <a:rPr lang="en-US" sz="1176" dirty="0">
                    <a:solidFill>
                      <a:srgbClr val="FFFFFF"/>
                    </a:solidFill>
                    <a:latin typeface="Segoe Pro Semibold" panose="020B0702040504020203" pitchFamily="34" charset="0"/>
                  </a:rPr>
                  <a:t> </a:t>
                </a:r>
                <a:r>
                  <a:rPr lang="en-US" sz="1057" dirty="0">
                    <a:solidFill>
                      <a:srgbClr val="FFFFFF"/>
                    </a:solidFill>
                    <a:latin typeface="Segoe UI Light"/>
                  </a:rPr>
                  <a:t>(Objective C/C++)</a:t>
                </a:r>
              </a:p>
            </p:txBody>
          </p:sp>
        </p:grpSp>
      </p:grpSp>
    </p:spTree>
    <p:extLst>
      <p:ext uri="{BB962C8B-B14F-4D97-AF65-F5344CB8AC3E}">
        <p14:creationId xmlns:p14="http://schemas.microsoft.com/office/powerpoint/2010/main" val="29444315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4252"/>
            <a:ext cx="11637012" cy="969496"/>
          </a:xfrm>
        </p:spPr>
        <p:txBody>
          <a:bodyPr/>
          <a:lstStyle/>
          <a:p>
            <a:r>
              <a:rPr lang="es-ES" sz="5400" dirty="0" smtClean="0"/>
              <a:t>Project Astoria</a:t>
            </a:r>
            <a:endParaRPr lang="en-US" sz="5400" dirty="0"/>
          </a:p>
        </p:txBody>
      </p:sp>
    </p:spTree>
    <p:extLst>
      <p:ext uri="{BB962C8B-B14F-4D97-AF65-F5344CB8AC3E}">
        <p14:creationId xmlns:p14="http://schemas.microsoft.com/office/powerpoint/2010/main" val="416175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A11EA6-2FC2-46BC-88D1-DD1545DDA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1778</Words>
  <Application>Microsoft Office PowerPoint</Application>
  <PresentationFormat>Panorámica</PresentationFormat>
  <Paragraphs>352</Paragraphs>
  <Slides>32</Slides>
  <Notes>21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32</vt:i4>
      </vt:variant>
    </vt:vector>
  </HeadingPairs>
  <TitlesOfParts>
    <vt:vector size="45" baseType="lpstr">
      <vt:lpstr>Aller</vt:lpstr>
      <vt:lpstr>Arial</vt:lpstr>
      <vt:lpstr>Calibri</vt:lpstr>
      <vt:lpstr>Consolas</vt:lpstr>
      <vt:lpstr>ＭＳ Ｐゴシック</vt:lpstr>
      <vt:lpstr>Segoe Pro Semibold</vt:lpstr>
      <vt:lpstr>Segoe UI</vt:lpstr>
      <vt:lpstr>Segoe UI Light</vt:lpstr>
      <vt:lpstr>Segoe UI Semibold</vt:lpstr>
      <vt:lpstr>Segoe WP Light</vt:lpstr>
      <vt:lpstr>Times New Roman</vt:lpstr>
      <vt:lpstr>Wingdings</vt:lpstr>
      <vt:lpstr>PPT%20Theme</vt:lpstr>
      <vt:lpstr>Universal Windows Platform Bridges</vt:lpstr>
      <vt:lpstr>Javier Suárez Ruiz</vt:lpstr>
      <vt:lpstr>Presentación de PowerPoint</vt:lpstr>
      <vt:lpstr>El viaje de la convergencia</vt:lpstr>
      <vt:lpstr>El viaje hacia un Windows único…</vt:lpstr>
      <vt:lpstr>En multiples dispositivos…</vt:lpstr>
      <vt:lpstr>Universal Windows Platform Bridges</vt:lpstr>
      <vt:lpstr>Presentación de PowerPoint</vt:lpstr>
      <vt:lpstr>Project Astoria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Project Islandwood</vt:lpstr>
      <vt:lpstr>Escribe Apps Universales Windows en Objective-C</vt:lpstr>
      <vt:lpstr>Herramientas</vt:lpstr>
      <vt:lpstr>Herramientas</vt:lpstr>
      <vt:lpstr>Servicios y APIs</vt:lpstr>
      <vt:lpstr>Compatibilidad con la API</vt:lpstr>
      <vt:lpstr>Presentación de PowerPoint</vt:lpstr>
      <vt:lpstr>Project Centennial</vt:lpstr>
      <vt:lpstr>Conversión</vt:lpstr>
      <vt:lpstr>Namespace merging</vt:lpstr>
      <vt:lpstr>Namespace write redirection</vt:lpstr>
      <vt:lpstr>Full trust activations</vt:lpstr>
      <vt:lpstr>Activación &amp; Comunicación</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2015-05-08T16:37:23Z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